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8" r:id="rId5"/>
    <p:sldId id="259" r:id="rId6"/>
    <p:sldId id="260" r:id="rId7"/>
    <p:sldId id="274" r:id="rId8"/>
    <p:sldId id="261" r:id="rId9"/>
    <p:sldId id="262" r:id="rId10"/>
    <p:sldId id="263" r:id="rId11"/>
    <p:sldId id="264" r:id="rId12"/>
    <p:sldId id="265" r:id="rId13"/>
    <p:sldId id="268" r:id="rId14"/>
    <p:sldId id="275" r:id="rId15"/>
    <p:sldId id="269" r:id="rId16"/>
    <p:sldId id="276" r:id="rId17"/>
    <p:sldId id="270" r:id="rId18"/>
    <p:sldId id="271" r:id="rId19"/>
    <p:sldId id="272" r:id="rId20"/>
    <p:sldId id="27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82" d="100"/>
          <a:sy n="82" d="100"/>
        </p:scale>
        <p:origin x="46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68937-E119-47EE-899C-6F6051C7D57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67FFDD-C4DF-49E9-8B35-F8F43ED32CC2}">
      <dgm:prSet/>
      <dgm:spPr/>
      <dgm:t>
        <a:bodyPr/>
        <a:lstStyle/>
        <a:p>
          <a:pPr>
            <a:defRPr b="1"/>
          </a:pPr>
          <a:r>
            <a:rPr lang="fr-FR" b="1" dirty="0" err="1"/>
            <a:t>Identifying</a:t>
          </a:r>
          <a:r>
            <a:rPr lang="fr-FR" b="1" dirty="0"/>
            <a:t> Challenges:</a:t>
          </a:r>
          <a:endParaRPr lang="en-US" dirty="0"/>
        </a:p>
      </dgm:t>
    </dgm:pt>
    <dgm:pt modelId="{F7FDE8EB-9D33-421E-B337-E3180A42ED89}" type="parTrans" cxnId="{BB12726F-C142-4C4B-8A38-8B94169040BC}">
      <dgm:prSet/>
      <dgm:spPr/>
      <dgm:t>
        <a:bodyPr/>
        <a:lstStyle/>
        <a:p>
          <a:endParaRPr lang="en-US"/>
        </a:p>
      </dgm:t>
    </dgm:pt>
    <dgm:pt modelId="{FF375FBC-BF10-4296-8E13-1C1F32694274}" type="sibTrans" cxnId="{BB12726F-C142-4C4B-8A38-8B94169040BC}">
      <dgm:prSet/>
      <dgm:spPr/>
      <dgm:t>
        <a:bodyPr/>
        <a:lstStyle/>
        <a:p>
          <a:endParaRPr lang="en-US"/>
        </a:p>
      </dgm:t>
    </dgm:pt>
    <dgm:pt modelId="{E876298A-616A-4E3C-B925-B2F5E01B9192}">
      <dgm:prSet/>
      <dgm:spPr/>
      <dgm:t>
        <a:bodyPr/>
        <a:lstStyle/>
        <a:p>
          <a:r>
            <a:rPr lang="fr-FR" dirty="0"/>
            <a:t>AI </a:t>
          </a:r>
          <a:r>
            <a:rPr lang="fr-FR" dirty="0" err="1"/>
            <a:t>projects</a:t>
          </a:r>
          <a:r>
            <a:rPr lang="fr-FR" dirty="0"/>
            <a:t> </a:t>
          </a:r>
          <a:r>
            <a:rPr lang="fr-FR" dirty="0" err="1"/>
            <a:t>often</a:t>
          </a:r>
          <a:r>
            <a:rPr lang="fr-FR" dirty="0"/>
            <a:t> </a:t>
          </a:r>
          <a:r>
            <a:rPr lang="fr-FR" dirty="0" err="1"/>
            <a:t>begin</a:t>
          </a:r>
          <a:r>
            <a:rPr lang="fr-FR" dirty="0"/>
            <a:t> by </a:t>
          </a:r>
          <a:r>
            <a:rPr lang="fr-FR" dirty="0" err="1"/>
            <a:t>identifying</a:t>
          </a:r>
          <a:r>
            <a:rPr lang="fr-FR" dirty="0"/>
            <a:t> challenges or </a:t>
          </a:r>
          <a:r>
            <a:rPr lang="fr-FR" dirty="0" err="1"/>
            <a:t>inefficiencies</a:t>
          </a:r>
          <a:r>
            <a:rPr lang="fr-FR" dirty="0"/>
            <a:t> in </a:t>
          </a:r>
          <a:r>
            <a:rPr lang="fr-FR" dirty="0" err="1"/>
            <a:t>existing</a:t>
          </a:r>
          <a:r>
            <a:rPr lang="fr-FR" dirty="0"/>
            <a:t> </a:t>
          </a:r>
          <a:r>
            <a:rPr lang="fr-FR" dirty="0" err="1"/>
            <a:t>processes</a:t>
          </a:r>
          <a:r>
            <a:rPr lang="fr-FR" dirty="0"/>
            <a:t>.</a:t>
          </a:r>
          <a:endParaRPr lang="en-US" dirty="0"/>
        </a:p>
      </dgm:t>
    </dgm:pt>
    <dgm:pt modelId="{42E28C13-7133-407F-8B93-AFE36741BA56}" type="parTrans" cxnId="{5FDFDE6E-75E6-4B9F-BD64-A8AF90215888}">
      <dgm:prSet/>
      <dgm:spPr/>
      <dgm:t>
        <a:bodyPr/>
        <a:lstStyle/>
        <a:p>
          <a:endParaRPr lang="en-US"/>
        </a:p>
      </dgm:t>
    </dgm:pt>
    <dgm:pt modelId="{2576100C-EF1D-4FB2-95AF-640CEA2C8517}" type="sibTrans" cxnId="{5FDFDE6E-75E6-4B9F-BD64-A8AF90215888}">
      <dgm:prSet/>
      <dgm:spPr/>
      <dgm:t>
        <a:bodyPr/>
        <a:lstStyle/>
        <a:p>
          <a:endParaRPr lang="en-US"/>
        </a:p>
      </dgm:t>
    </dgm:pt>
    <dgm:pt modelId="{FF248746-C8CB-4F35-9FE3-03C02619D0D8}">
      <dgm:prSet/>
      <dgm:spPr/>
      <dgm:t>
        <a:bodyPr/>
        <a:lstStyle/>
        <a:p>
          <a:r>
            <a:rPr lang="fr-FR" dirty="0"/>
            <a:t>Teams explore how AI can </a:t>
          </a:r>
          <a:r>
            <a:rPr lang="fr-FR" dirty="0" err="1"/>
            <a:t>address</a:t>
          </a:r>
          <a:r>
            <a:rPr lang="fr-FR" dirty="0"/>
            <a:t> </a:t>
          </a:r>
          <a:r>
            <a:rPr lang="fr-FR" dirty="0" err="1"/>
            <a:t>these</a:t>
          </a:r>
          <a:r>
            <a:rPr lang="fr-FR" dirty="0"/>
            <a:t> challenges, </a:t>
          </a:r>
          <a:r>
            <a:rPr lang="fr-FR" dirty="0" err="1"/>
            <a:t>enhance</a:t>
          </a:r>
          <a:r>
            <a:rPr lang="fr-FR" dirty="0"/>
            <a:t> </a:t>
          </a:r>
          <a:r>
            <a:rPr lang="fr-FR" dirty="0" err="1"/>
            <a:t>decision-making</a:t>
          </a:r>
          <a:r>
            <a:rPr lang="fr-FR" dirty="0"/>
            <a:t>, or automate </a:t>
          </a:r>
          <a:r>
            <a:rPr lang="fr-FR" dirty="0" err="1"/>
            <a:t>tasks</a:t>
          </a:r>
          <a:r>
            <a:rPr lang="fr-FR" dirty="0"/>
            <a:t>.</a:t>
          </a:r>
          <a:endParaRPr lang="en-US" dirty="0"/>
        </a:p>
      </dgm:t>
    </dgm:pt>
    <dgm:pt modelId="{FE782A2D-C66B-489A-88B2-6652DCE65B88}" type="parTrans" cxnId="{B4DB24FC-3A4A-4453-9308-E0CBBFBA8EE0}">
      <dgm:prSet/>
      <dgm:spPr/>
      <dgm:t>
        <a:bodyPr/>
        <a:lstStyle/>
        <a:p>
          <a:endParaRPr lang="en-US"/>
        </a:p>
      </dgm:t>
    </dgm:pt>
    <dgm:pt modelId="{D1F00089-0FEA-4461-AD16-846C66F5B228}" type="sibTrans" cxnId="{B4DB24FC-3A4A-4453-9308-E0CBBFBA8EE0}">
      <dgm:prSet/>
      <dgm:spPr/>
      <dgm:t>
        <a:bodyPr/>
        <a:lstStyle/>
        <a:p>
          <a:endParaRPr lang="en-US"/>
        </a:p>
      </dgm:t>
    </dgm:pt>
    <dgm:pt modelId="{2306CD4C-1F8F-47C1-ACB3-54CB157DFA52}">
      <dgm:prSet/>
      <dgm:spPr/>
      <dgm:t>
        <a:bodyPr/>
        <a:lstStyle/>
        <a:p>
          <a:pPr>
            <a:defRPr b="1"/>
          </a:pPr>
          <a:r>
            <a:rPr lang="fr-FR" b="1" dirty="0" err="1"/>
            <a:t>Market</a:t>
          </a:r>
          <a:r>
            <a:rPr lang="fr-FR" b="1" dirty="0"/>
            <a:t> </a:t>
          </a:r>
          <a:r>
            <a:rPr lang="fr-FR" b="1" dirty="0" err="1"/>
            <a:t>Research</a:t>
          </a:r>
          <a:r>
            <a:rPr lang="fr-FR" b="1" dirty="0"/>
            <a:t>:</a:t>
          </a:r>
          <a:endParaRPr lang="en-US" dirty="0"/>
        </a:p>
      </dgm:t>
    </dgm:pt>
    <dgm:pt modelId="{E175AD59-B2FE-4F2B-9DC3-A7E9161856C6}" type="parTrans" cxnId="{05FFCFA0-DC26-4EAE-9230-10F36B1DC626}">
      <dgm:prSet/>
      <dgm:spPr/>
      <dgm:t>
        <a:bodyPr/>
        <a:lstStyle/>
        <a:p>
          <a:endParaRPr lang="en-US"/>
        </a:p>
      </dgm:t>
    </dgm:pt>
    <dgm:pt modelId="{0502728B-8933-4150-8052-6F447ED9A769}" type="sibTrans" cxnId="{05FFCFA0-DC26-4EAE-9230-10F36B1DC626}">
      <dgm:prSet/>
      <dgm:spPr/>
      <dgm:t>
        <a:bodyPr/>
        <a:lstStyle/>
        <a:p>
          <a:endParaRPr lang="en-US"/>
        </a:p>
      </dgm:t>
    </dgm:pt>
    <dgm:pt modelId="{D45308EF-AF1E-49A7-8C0E-6E4F72EEBB9C}">
      <dgm:prSet/>
      <dgm:spPr/>
      <dgm:t>
        <a:bodyPr/>
        <a:lstStyle/>
        <a:p>
          <a:r>
            <a:rPr lang="fr-FR" dirty="0" err="1"/>
            <a:t>Understanding</a:t>
          </a:r>
          <a:r>
            <a:rPr lang="fr-FR" dirty="0"/>
            <a:t> </a:t>
          </a:r>
          <a:r>
            <a:rPr lang="fr-FR" dirty="0" err="1"/>
            <a:t>market</a:t>
          </a:r>
          <a:r>
            <a:rPr lang="fr-FR" dirty="0"/>
            <a:t> </a:t>
          </a:r>
          <a:r>
            <a:rPr lang="fr-FR" dirty="0" err="1"/>
            <a:t>needs</a:t>
          </a:r>
          <a:r>
            <a:rPr lang="fr-FR" dirty="0"/>
            <a:t> and trends </a:t>
          </a:r>
          <a:r>
            <a:rPr lang="fr-FR" dirty="0" err="1"/>
            <a:t>is</a:t>
          </a:r>
          <a:r>
            <a:rPr lang="fr-FR" dirty="0"/>
            <a:t> crucial for AI </a:t>
          </a:r>
          <a:r>
            <a:rPr lang="fr-FR" dirty="0" err="1"/>
            <a:t>project</a:t>
          </a:r>
          <a:r>
            <a:rPr lang="fr-FR" dirty="0"/>
            <a:t> </a:t>
          </a:r>
          <a:r>
            <a:rPr lang="fr-FR" dirty="0" err="1"/>
            <a:t>success</a:t>
          </a:r>
          <a:r>
            <a:rPr lang="fr-FR" dirty="0"/>
            <a:t>.</a:t>
          </a:r>
          <a:endParaRPr lang="en-US" dirty="0"/>
        </a:p>
      </dgm:t>
    </dgm:pt>
    <dgm:pt modelId="{CE47B47A-7CAA-4F9F-BFEE-B8203B35564F}" type="parTrans" cxnId="{8940D9E4-45E1-4440-BDD1-1C684D704C14}">
      <dgm:prSet/>
      <dgm:spPr/>
      <dgm:t>
        <a:bodyPr/>
        <a:lstStyle/>
        <a:p>
          <a:endParaRPr lang="en-US"/>
        </a:p>
      </dgm:t>
    </dgm:pt>
    <dgm:pt modelId="{6748B065-97A9-4CC8-AFAC-C456C0509394}" type="sibTrans" cxnId="{8940D9E4-45E1-4440-BDD1-1C684D704C14}">
      <dgm:prSet/>
      <dgm:spPr/>
      <dgm:t>
        <a:bodyPr/>
        <a:lstStyle/>
        <a:p>
          <a:endParaRPr lang="en-US"/>
        </a:p>
      </dgm:t>
    </dgm:pt>
    <dgm:pt modelId="{19F71271-0726-4D6C-8CD1-4E1F202C44A5}">
      <dgm:prSet/>
      <dgm:spPr/>
      <dgm:t>
        <a:bodyPr/>
        <a:lstStyle/>
        <a:p>
          <a:r>
            <a:rPr lang="fr-FR" dirty="0" err="1"/>
            <a:t>Identifying</a:t>
          </a:r>
          <a:r>
            <a:rPr lang="fr-FR" dirty="0"/>
            <a:t> gaps in </a:t>
          </a:r>
          <a:r>
            <a:rPr lang="fr-FR" dirty="0" err="1"/>
            <a:t>existing</a:t>
          </a:r>
          <a:r>
            <a:rPr lang="fr-FR" dirty="0"/>
            <a:t> solutions or </a:t>
          </a:r>
          <a:r>
            <a:rPr lang="fr-FR" dirty="0" err="1"/>
            <a:t>anticipating</a:t>
          </a:r>
          <a:r>
            <a:rPr lang="fr-FR" dirty="0"/>
            <a:t> future </a:t>
          </a:r>
          <a:r>
            <a:rPr lang="fr-FR" dirty="0" err="1"/>
            <a:t>demands</a:t>
          </a:r>
          <a:r>
            <a:rPr lang="fr-FR" dirty="0"/>
            <a:t> </a:t>
          </a:r>
          <a:r>
            <a:rPr lang="fr-FR" dirty="0" err="1"/>
            <a:t>informs</a:t>
          </a:r>
          <a:r>
            <a:rPr lang="fr-FR" dirty="0"/>
            <a:t> the </a:t>
          </a:r>
          <a:r>
            <a:rPr lang="fr-FR" dirty="0" err="1"/>
            <a:t>project's</a:t>
          </a:r>
          <a:r>
            <a:rPr lang="fr-FR" dirty="0"/>
            <a:t> direction.</a:t>
          </a:r>
          <a:endParaRPr lang="en-US" dirty="0"/>
        </a:p>
      </dgm:t>
    </dgm:pt>
    <dgm:pt modelId="{8A2C4B68-D31F-4C17-9E40-221EA0B119E4}" type="parTrans" cxnId="{3F123274-B02A-42DA-9D70-0928CC4642E9}">
      <dgm:prSet/>
      <dgm:spPr/>
      <dgm:t>
        <a:bodyPr/>
        <a:lstStyle/>
        <a:p>
          <a:endParaRPr lang="en-US"/>
        </a:p>
      </dgm:t>
    </dgm:pt>
    <dgm:pt modelId="{B4F9C406-794F-4EDD-8514-9262A5EB5862}" type="sibTrans" cxnId="{3F123274-B02A-42DA-9D70-0928CC4642E9}">
      <dgm:prSet/>
      <dgm:spPr/>
      <dgm:t>
        <a:bodyPr/>
        <a:lstStyle/>
        <a:p>
          <a:endParaRPr lang="en-US"/>
        </a:p>
      </dgm:t>
    </dgm:pt>
    <dgm:pt modelId="{A19B8303-9180-4051-BC09-D1A21DE61CBA}">
      <dgm:prSet/>
      <dgm:spPr/>
      <dgm:t>
        <a:bodyPr/>
        <a:lstStyle/>
        <a:p>
          <a:pPr>
            <a:defRPr b="1"/>
          </a:pPr>
          <a:r>
            <a:rPr lang="fr-FR" b="1"/>
            <a:t>Data Exploration:</a:t>
          </a:r>
          <a:endParaRPr lang="en-US"/>
        </a:p>
      </dgm:t>
    </dgm:pt>
    <dgm:pt modelId="{586BC1F0-BEA9-4390-B5EC-53003ADFAB5A}" type="parTrans" cxnId="{2EE56F30-4CE4-4A67-9E5E-1312108966E2}">
      <dgm:prSet/>
      <dgm:spPr/>
      <dgm:t>
        <a:bodyPr/>
        <a:lstStyle/>
        <a:p>
          <a:endParaRPr lang="en-US"/>
        </a:p>
      </dgm:t>
    </dgm:pt>
    <dgm:pt modelId="{B1DE304F-33CC-4939-9BD5-E3B6E64DFF8A}" type="sibTrans" cxnId="{2EE56F30-4CE4-4A67-9E5E-1312108966E2}">
      <dgm:prSet/>
      <dgm:spPr/>
      <dgm:t>
        <a:bodyPr/>
        <a:lstStyle/>
        <a:p>
          <a:endParaRPr lang="en-US"/>
        </a:p>
      </dgm:t>
    </dgm:pt>
    <dgm:pt modelId="{748433D1-1539-4A20-85C7-50D0E10056F8}">
      <dgm:prSet/>
      <dgm:spPr/>
      <dgm:t>
        <a:bodyPr/>
        <a:lstStyle/>
        <a:p>
          <a:r>
            <a:rPr lang="fr-FR" dirty="0" err="1"/>
            <a:t>Examining</a:t>
          </a:r>
          <a:r>
            <a:rPr lang="fr-FR" dirty="0"/>
            <a:t> </a:t>
          </a:r>
          <a:r>
            <a:rPr lang="fr-FR" dirty="0" err="1"/>
            <a:t>available</a:t>
          </a:r>
          <a:r>
            <a:rPr lang="fr-FR" dirty="0"/>
            <a:t> </a:t>
          </a:r>
          <a:r>
            <a:rPr lang="fr-FR" dirty="0" err="1"/>
            <a:t>datasets</a:t>
          </a:r>
          <a:r>
            <a:rPr lang="fr-FR" dirty="0"/>
            <a:t> </a:t>
          </a:r>
          <a:r>
            <a:rPr lang="fr-FR" dirty="0" err="1"/>
            <a:t>helps</a:t>
          </a:r>
          <a:r>
            <a:rPr lang="fr-FR" dirty="0"/>
            <a:t> in </a:t>
          </a:r>
          <a:r>
            <a:rPr lang="fr-FR" dirty="0" err="1"/>
            <a:t>determining</a:t>
          </a:r>
          <a:r>
            <a:rPr lang="fr-FR" dirty="0"/>
            <a:t> the </a:t>
          </a:r>
          <a:r>
            <a:rPr lang="fr-FR" dirty="0" err="1"/>
            <a:t>feasibility</a:t>
          </a:r>
          <a:r>
            <a:rPr lang="fr-FR" dirty="0"/>
            <a:t> of an AI </a:t>
          </a:r>
          <a:r>
            <a:rPr lang="fr-FR" dirty="0" err="1"/>
            <a:t>project</a:t>
          </a:r>
          <a:r>
            <a:rPr lang="fr-FR" dirty="0"/>
            <a:t>.</a:t>
          </a:r>
          <a:endParaRPr lang="en-US" dirty="0"/>
        </a:p>
      </dgm:t>
    </dgm:pt>
    <dgm:pt modelId="{BB6FAB05-18F6-40BD-9229-7F7CF76D3AE4}" type="parTrans" cxnId="{AD8FEF02-5D74-4D74-A81A-F2803A505966}">
      <dgm:prSet/>
      <dgm:spPr/>
      <dgm:t>
        <a:bodyPr/>
        <a:lstStyle/>
        <a:p>
          <a:endParaRPr lang="en-US"/>
        </a:p>
      </dgm:t>
    </dgm:pt>
    <dgm:pt modelId="{EFE75951-D0E3-4855-89B9-C57C93951459}" type="sibTrans" cxnId="{AD8FEF02-5D74-4D74-A81A-F2803A505966}">
      <dgm:prSet/>
      <dgm:spPr/>
      <dgm:t>
        <a:bodyPr/>
        <a:lstStyle/>
        <a:p>
          <a:endParaRPr lang="en-US"/>
        </a:p>
      </dgm:t>
    </dgm:pt>
    <dgm:pt modelId="{E2CE86B7-FB3E-4D0F-99DA-D946784407A1}">
      <dgm:prSet/>
      <dgm:spPr/>
      <dgm:t>
        <a:bodyPr/>
        <a:lstStyle/>
        <a:p>
          <a:r>
            <a:rPr lang="fr-FR" dirty="0"/>
            <a:t>Clean, relevant, and diverse data </a:t>
          </a:r>
          <a:r>
            <a:rPr lang="fr-FR" dirty="0" err="1"/>
            <a:t>is</a:t>
          </a:r>
          <a:r>
            <a:rPr lang="fr-FR" dirty="0"/>
            <a:t> essential for training </a:t>
          </a:r>
          <a:r>
            <a:rPr lang="fr-FR" dirty="0" err="1"/>
            <a:t>robust</a:t>
          </a:r>
          <a:r>
            <a:rPr lang="fr-FR" dirty="0"/>
            <a:t> machine </a:t>
          </a:r>
          <a:r>
            <a:rPr lang="fr-FR" dirty="0" err="1"/>
            <a:t>learning</a:t>
          </a:r>
          <a:r>
            <a:rPr lang="fr-FR" dirty="0"/>
            <a:t> </a:t>
          </a:r>
          <a:r>
            <a:rPr lang="fr-FR" dirty="0" err="1"/>
            <a:t>models</a:t>
          </a:r>
          <a:r>
            <a:rPr lang="fr-FR" dirty="0"/>
            <a:t>.</a:t>
          </a:r>
          <a:endParaRPr lang="en-US" dirty="0"/>
        </a:p>
      </dgm:t>
    </dgm:pt>
    <dgm:pt modelId="{1FC0994E-91A2-43EA-93D5-A888ABF7DFA6}" type="parTrans" cxnId="{8D2CF319-08E1-4744-8E27-FB973831F561}">
      <dgm:prSet/>
      <dgm:spPr/>
      <dgm:t>
        <a:bodyPr/>
        <a:lstStyle/>
        <a:p>
          <a:endParaRPr lang="en-US"/>
        </a:p>
      </dgm:t>
    </dgm:pt>
    <dgm:pt modelId="{D0EA8882-8D33-417E-BCD3-83AA3B8E48FF}" type="sibTrans" cxnId="{8D2CF319-08E1-4744-8E27-FB973831F561}">
      <dgm:prSet/>
      <dgm:spPr/>
      <dgm:t>
        <a:bodyPr/>
        <a:lstStyle/>
        <a:p>
          <a:endParaRPr lang="en-US"/>
        </a:p>
      </dgm:t>
    </dgm:pt>
    <dgm:pt modelId="{2F8B3CC2-8062-41C0-B74B-E5A6BDDC823A}" type="pres">
      <dgm:prSet presAssocID="{5E868937-E119-47EE-899C-6F6051C7D57B}" presName="root" presStyleCnt="0">
        <dgm:presLayoutVars>
          <dgm:dir/>
          <dgm:resizeHandles val="exact"/>
        </dgm:presLayoutVars>
      </dgm:prSet>
      <dgm:spPr/>
    </dgm:pt>
    <dgm:pt modelId="{D33236E3-CD0E-4BDC-8893-D8C80447F088}" type="pres">
      <dgm:prSet presAssocID="{2367FFDD-C4DF-49E9-8B35-F8F43ED32CC2}" presName="compNode" presStyleCnt="0"/>
      <dgm:spPr/>
    </dgm:pt>
    <dgm:pt modelId="{25177131-8DC9-4B86-B1E7-89E49389D1F6}" type="pres">
      <dgm:prSet presAssocID="{2367FFDD-C4DF-49E9-8B35-F8F43ED32C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1FE3A0D-5E2E-4C5D-B933-7D739174833D}" type="pres">
      <dgm:prSet presAssocID="{2367FFDD-C4DF-49E9-8B35-F8F43ED32CC2}" presName="iconSpace" presStyleCnt="0"/>
      <dgm:spPr/>
    </dgm:pt>
    <dgm:pt modelId="{5E12415D-10A3-47B2-9D9F-222CF5A829DA}" type="pres">
      <dgm:prSet presAssocID="{2367FFDD-C4DF-49E9-8B35-F8F43ED32CC2}" presName="parTx" presStyleLbl="revTx" presStyleIdx="0" presStyleCnt="6">
        <dgm:presLayoutVars>
          <dgm:chMax val="0"/>
          <dgm:chPref val="0"/>
        </dgm:presLayoutVars>
      </dgm:prSet>
      <dgm:spPr/>
    </dgm:pt>
    <dgm:pt modelId="{8A93025E-1CA5-4547-83C5-C9BEAFD16417}" type="pres">
      <dgm:prSet presAssocID="{2367FFDD-C4DF-49E9-8B35-F8F43ED32CC2}" presName="txSpace" presStyleCnt="0"/>
      <dgm:spPr/>
    </dgm:pt>
    <dgm:pt modelId="{5BFB5144-0693-475C-A340-D044F130F5E4}" type="pres">
      <dgm:prSet presAssocID="{2367FFDD-C4DF-49E9-8B35-F8F43ED32CC2}" presName="desTx" presStyleLbl="revTx" presStyleIdx="1" presStyleCnt="6">
        <dgm:presLayoutVars/>
      </dgm:prSet>
      <dgm:spPr/>
    </dgm:pt>
    <dgm:pt modelId="{4B3BD0A9-D633-4B7D-94DD-3800D68586E9}" type="pres">
      <dgm:prSet presAssocID="{FF375FBC-BF10-4296-8E13-1C1F32694274}" presName="sibTrans" presStyleCnt="0"/>
      <dgm:spPr/>
    </dgm:pt>
    <dgm:pt modelId="{ED8937A4-6371-4C89-9DB5-320F09909C0E}" type="pres">
      <dgm:prSet presAssocID="{2306CD4C-1F8F-47C1-ACB3-54CB157DFA52}" presName="compNode" presStyleCnt="0"/>
      <dgm:spPr/>
    </dgm:pt>
    <dgm:pt modelId="{1F7492A9-79D1-465B-B8D2-4882B383192A}" type="pres">
      <dgm:prSet presAssocID="{2306CD4C-1F8F-47C1-ACB3-54CB157DFA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F1FCD073-9848-4A99-AF2C-EC955508DCBE}" type="pres">
      <dgm:prSet presAssocID="{2306CD4C-1F8F-47C1-ACB3-54CB157DFA52}" presName="iconSpace" presStyleCnt="0"/>
      <dgm:spPr/>
    </dgm:pt>
    <dgm:pt modelId="{505CBEBC-AC41-4CC1-B314-8DC6956BEEDD}" type="pres">
      <dgm:prSet presAssocID="{2306CD4C-1F8F-47C1-ACB3-54CB157DFA52}" presName="parTx" presStyleLbl="revTx" presStyleIdx="2" presStyleCnt="6">
        <dgm:presLayoutVars>
          <dgm:chMax val="0"/>
          <dgm:chPref val="0"/>
        </dgm:presLayoutVars>
      </dgm:prSet>
      <dgm:spPr/>
    </dgm:pt>
    <dgm:pt modelId="{66A69A8D-D7BC-4690-96CA-7E2F7F9B8B3C}" type="pres">
      <dgm:prSet presAssocID="{2306CD4C-1F8F-47C1-ACB3-54CB157DFA52}" presName="txSpace" presStyleCnt="0"/>
      <dgm:spPr/>
    </dgm:pt>
    <dgm:pt modelId="{B9E643BF-C36B-4825-878C-9F8AFFCBC8D1}" type="pres">
      <dgm:prSet presAssocID="{2306CD4C-1F8F-47C1-ACB3-54CB157DFA52}" presName="desTx" presStyleLbl="revTx" presStyleIdx="3" presStyleCnt="6">
        <dgm:presLayoutVars/>
      </dgm:prSet>
      <dgm:spPr/>
    </dgm:pt>
    <dgm:pt modelId="{1EE9E01B-2F3E-48F5-B31F-EF565F41F438}" type="pres">
      <dgm:prSet presAssocID="{0502728B-8933-4150-8052-6F447ED9A769}" presName="sibTrans" presStyleCnt="0"/>
      <dgm:spPr/>
    </dgm:pt>
    <dgm:pt modelId="{E77DD67E-B816-4AD8-A580-700D36B006EF}" type="pres">
      <dgm:prSet presAssocID="{A19B8303-9180-4051-BC09-D1A21DE61CBA}" presName="compNode" presStyleCnt="0"/>
      <dgm:spPr/>
    </dgm:pt>
    <dgm:pt modelId="{14B9CA4C-1BE9-4476-A792-92C867FE9C7C}" type="pres">
      <dgm:prSet presAssocID="{A19B8303-9180-4051-BC09-D1A21DE61C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ques"/>
        </a:ext>
      </dgm:extLst>
    </dgm:pt>
    <dgm:pt modelId="{E537EE3C-5100-464D-BE28-AB0EB3345CD3}" type="pres">
      <dgm:prSet presAssocID="{A19B8303-9180-4051-BC09-D1A21DE61CBA}" presName="iconSpace" presStyleCnt="0"/>
      <dgm:spPr/>
    </dgm:pt>
    <dgm:pt modelId="{661B9C05-E645-4192-B441-AD464A625B1A}" type="pres">
      <dgm:prSet presAssocID="{A19B8303-9180-4051-BC09-D1A21DE61CBA}" presName="parTx" presStyleLbl="revTx" presStyleIdx="4" presStyleCnt="6">
        <dgm:presLayoutVars>
          <dgm:chMax val="0"/>
          <dgm:chPref val="0"/>
        </dgm:presLayoutVars>
      </dgm:prSet>
      <dgm:spPr/>
    </dgm:pt>
    <dgm:pt modelId="{E2D1018F-786F-4C89-8D9A-598299E068CF}" type="pres">
      <dgm:prSet presAssocID="{A19B8303-9180-4051-BC09-D1A21DE61CBA}" presName="txSpace" presStyleCnt="0"/>
      <dgm:spPr/>
    </dgm:pt>
    <dgm:pt modelId="{2D246F3E-9A01-40BC-A2FB-AAEB0E9E5644}" type="pres">
      <dgm:prSet presAssocID="{A19B8303-9180-4051-BC09-D1A21DE61CBA}" presName="desTx" presStyleLbl="revTx" presStyleIdx="5" presStyleCnt="6">
        <dgm:presLayoutVars/>
      </dgm:prSet>
      <dgm:spPr/>
    </dgm:pt>
  </dgm:ptLst>
  <dgm:cxnLst>
    <dgm:cxn modelId="{7AB52C00-0355-43EC-9354-6A46D66676C3}" type="presOf" srcId="{FF248746-C8CB-4F35-9FE3-03C02619D0D8}" destId="{5BFB5144-0693-475C-A340-D044F130F5E4}" srcOrd="0" destOrd="1" presId="urn:microsoft.com/office/officeart/2018/5/layout/CenteredIconLabelDescriptionList"/>
    <dgm:cxn modelId="{AD8FEF02-5D74-4D74-A81A-F2803A505966}" srcId="{A19B8303-9180-4051-BC09-D1A21DE61CBA}" destId="{748433D1-1539-4A20-85C7-50D0E10056F8}" srcOrd="0" destOrd="0" parTransId="{BB6FAB05-18F6-40BD-9229-7F7CF76D3AE4}" sibTransId="{EFE75951-D0E3-4855-89B9-C57C93951459}"/>
    <dgm:cxn modelId="{8D2CF319-08E1-4744-8E27-FB973831F561}" srcId="{A19B8303-9180-4051-BC09-D1A21DE61CBA}" destId="{E2CE86B7-FB3E-4D0F-99DA-D946784407A1}" srcOrd="1" destOrd="0" parTransId="{1FC0994E-91A2-43EA-93D5-A888ABF7DFA6}" sibTransId="{D0EA8882-8D33-417E-BCD3-83AA3B8E48FF}"/>
    <dgm:cxn modelId="{2EE56F30-4CE4-4A67-9E5E-1312108966E2}" srcId="{5E868937-E119-47EE-899C-6F6051C7D57B}" destId="{A19B8303-9180-4051-BC09-D1A21DE61CBA}" srcOrd="2" destOrd="0" parTransId="{586BC1F0-BEA9-4390-B5EC-53003ADFAB5A}" sibTransId="{B1DE304F-33CC-4939-9BD5-E3B6E64DFF8A}"/>
    <dgm:cxn modelId="{BAD4695B-5980-4CDC-B0A1-ECBF2E06D040}" type="presOf" srcId="{748433D1-1539-4A20-85C7-50D0E10056F8}" destId="{2D246F3E-9A01-40BC-A2FB-AAEB0E9E5644}" srcOrd="0" destOrd="0" presId="urn:microsoft.com/office/officeart/2018/5/layout/CenteredIconLabelDescriptionList"/>
    <dgm:cxn modelId="{04DD0542-4372-4F4D-9CBD-9599C3FFC98D}" type="presOf" srcId="{2306CD4C-1F8F-47C1-ACB3-54CB157DFA52}" destId="{505CBEBC-AC41-4CC1-B314-8DC6956BEEDD}" srcOrd="0" destOrd="0" presId="urn:microsoft.com/office/officeart/2018/5/layout/CenteredIconLabelDescriptionList"/>
    <dgm:cxn modelId="{5FDFDE6E-75E6-4B9F-BD64-A8AF90215888}" srcId="{2367FFDD-C4DF-49E9-8B35-F8F43ED32CC2}" destId="{E876298A-616A-4E3C-B925-B2F5E01B9192}" srcOrd="0" destOrd="0" parTransId="{42E28C13-7133-407F-8B93-AFE36741BA56}" sibTransId="{2576100C-EF1D-4FB2-95AF-640CEA2C8517}"/>
    <dgm:cxn modelId="{BB12726F-C142-4C4B-8A38-8B94169040BC}" srcId="{5E868937-E119-47EE-899C-6F6051C7D57B}" destId="{2367FFDD-C4DF-49E9-8B35-F8F43ED32CC2}" srcOrd="0" destOrd="0" parTransId="{F7FDE8EB-9D33-421E-B337-E3180A42ED89}" sibTransId="{FF375FBC-BF10-4296-8E13-1C1F32694274}"/>
    <dgm:cxn modelId="{A2BF9070-9199-479F-A4C5-044A7AEDA132}" type="presOf" srcId="{2367FFDD-C4DF-49E9-8B35-F8F43ED32CC2}" destId="{5E12415D-10A3-47B2-9D9F-222CF5A829DA}" srcOrd="0" destOrd="0" presId="urn:microsoft.com/office/officeart/2018/5/layout/CenteredIconLabelDescriptionList"/>
    <dgm:cxn modelId="{3F123274-B02A-42DA-9D70-0928CC4642E9}" srcId="{2306CD4C-1F8F-47C1-ACB3-54CB157DFA52}" destId="{19F71271-0726-4D6C-8CD1-4E1F202C44A5}" srcOrd="1" destOrd="0" parTransId="{8A2C4B68-D31F-4C17-9E40-221EA0B119E4}" sibTransId="{B4F9C406-794F-4EDD-8514-9262A5EB5862}"/>
    <dgm:cxn modelId="{1DA55176-5034-40F3-ADE5-D8238DEA8E4C}" type="presOf" srcId="{19F71271-0726-4D6C-8CD1-4E1F202C44A5}" destId="{B9E643BF-C36B-4825-878C-9F8AFFCBC8D1}" srcOrd="0" destOrd="1" presId="urn:microsoft.com/office/officeart/2018/5/layout/CenteredIconLabelDescriptionList"/>
    <dgm:cxn modelId="{3134E489-4C44-4F59-A15F-C49D43DA8F5E}" type="presOf" srcId="{E876298A-616A-4E3C-B925-B2F5E01B9192}" destId="{5BFB5144-0693-475C-A340-D044F130F5E4}" srcOrd="0" destOrd="0" presId="urn:microsoft.com/office/officeart/2018/5/layout/CenteredIconLabelDescriptionList"/>
    <dgm:cxn modelId="{05FFCFA0-DC26-4EAE-9230-10F36B1DC626}" srcId="{5E868937-E119-47EE-899C-6F6051C7D57B}" destId="{2306CD4C-1F8F-47C1-ACB3-54CB157DFA52}" srcOrd="1" destOrd="0" parTransId="{E175AD59-B2FE-4F2B-9DC3-A7E9161856C6}" sibTransId="{0502728B-8933-4150-8052-6F447ED9A769}"/>
    <dgm:cxn modelId="{58822FC0-6B4D-4F37-B86D-01E51CB9435E}" type="presOf" srcId="{A19B8303-9180-4051-BC09-D1A21DE61CBA}" destId="{661B9C05-E645-4192-B441-AD464A625B1A}" srcOrd="0" destOrd="0" presId="urn:microsoft.com/office/officeart/2018/5/layout/CenteredIconLabelDescriptionList"/>
    <dgm:cxn modelId="{DA361EDF-F4FA-4335-A2E6-E3AC5037CB02}" type="presOf" srcId="{E2CE86B7-FB3E-4D0F-99DA-D946784407A1}" destId="{2D246F3E-9A01-40BC-A2FB-AAEB0E9E5644}" srcOrd="0" destOrd="1" presId="urn:microsoft.com/office/officeart/2018/5/layout/CenteredIconLabelDescriptionList"/>
    <dgm:cxn modelId="{8940D9E4-45E1-4440-BDD1-1C684D704C14}" srcId="{2306CD4C-1F8F-47C1-ACB3-54CB157DFA52}" destId="{D45308EF-AF1E-49A7-8C0E-6E4F72EEBB9C}" srcOrd="0" destOrd="0" parTransId="{CE47B47A-7CAA-4F9F-BFEE-B8203B35564F}" sibTransId="{6748B065-97A9-4CC8-AFAC-C456C0509394}"/>
    <dgm:cxn modelId="{6BAD67E8-D602-426C-9F95-E7EC0DC1448E}" type="presOf" srcId="{D45308EF-AF1E-49A7-8C0E-6E4F72EEBB9C}" destId="{B9E643BF-C36B-4825-878C-9F8AFFCBC8D1}" srcOrd="0" destOrd="0" presId="urn:microsoft.com/office/officeart/2018/5/layout/CenteredIconLabelDescriptionList"/>
    <dgm:cxn modelId="{994419F0-9AAD-4148-939C-73ED3103D707}" type="presOf" srcId="{5E868937-E119-47EE-899C-6F6051C7D57B}" destId="{2F8B3CC2-8062-41C0-B74B-E5A6BDDC823A}" srcOrd="0" destOrd="0" presId="urn:microsoft.com/office/officeart/2018/5/layout/CenteredIconLabelDescriptionList"/>
    <dgm:cxn modelId="{B4DB24FC-3A4A-4453-9308-E0CBBFBA8EE0}" srcId="{2367FFDD-C4DF-49E9-8B35-F8F43ED32CC2}" destId="{FF248746-C8CB-4F35-9FE3-03C02619D0D8}" srcOrd="1" destOrd="0" parTransId="{FE782A2D-C66B-489A-88B2-6652DCE65B88}" sibTransId="{D1F00089-0FEA-4461-AD16-846C66F5B228}"/>
    <dgm:cxn modelId="{41E6E669-CE24-4ED9-BE7E-54205220EBD1}" type="presParOf" srcId="{2F8B3CC2-8062-41C0-B74B-E5A6BDDC823A}" destId="{D33236E3-CD0E-4BDC-8893-D8C80447F088}" srcOrd="0" destOrd="0" presId="urn:microsoft.com/office/officeart/2018/5/layout/CenteredIconLabelDescriptionList"/>
    <dgm:cxn modelId="{06E76F70-6FF7-48C0-9B73-210A6716B34F}" type="presParOf" srcId="{D33236E3-CD0E-4BDC-8893-D8C80447F088}" destId="{25177131-8DC9-4B86-B1E7-89E49389D1F6}" srcOrd="0" destOrd="0" presId="urn:microsoft.com/office/officeart/2018/5/layout/CenteredIconLabelDescriptionList"/>
    <dgm:cxn modelId="{829286BB-2AB4-42DF-8220-575DECFF5E65}" type="presParOf" srcId="{D33236E3-CD0E-4BDC-8893-D8C80447F088}" destId="{21FE3A0D-5E2E-4C5D-B933-7D739174833D}" srcOrd="1" destOrd="0" presId="urn:microsoft.com/office/officeart/2018/5/layout/CenteredIconLabelDescriptionList"/>
    <dgm:cxn modelId="{F5F82972-8BDE-4050-B4B3-D31E753DC995}" type="presParOf" srcId="{D33236E3-CD0E-4BDC-8893-D8C80447F088}" destId="{5E12415D-10A3-47B2-9D9F-222CF5A829DA}" srcOrd="2" destOrd="0" presId="urn:microsoft.com/office/officeart/2018/5/layout/CenteredIconLabelDescriptionList"/>
    <dgm:cxn modelId="{B7634179-0A44-4A95-B462-F887881AA0F4}" type="presParOf" srcId="{D33236E3-CD0E-4BDC-8893-D8C80447F088}" destId="{8A93025E-1CA5-4547-83C5-C9BEAFD16417}" srcOrd="3" destOrd="0" presId="urn:microsoft.com/office/officeart/2018/5/layout/CenteredIconLabelDescriptionList"/>
    <dgm:cxn modelId="{4FD35612-923A-4BC9-8102-7E60E5A8DCF2}" type="presParOf" srcId="{D33236E3-CD0E-4BDC-8893-D8C80447F088}" destId="{5BFB5144-0693-475C-A340-D044F130F5E4}" srcOrd="4" destOrd="0" presId="urn:microsoft.com/office/officeart/2018/5/layout/CenteredIconLabelDescriptionList"/>
    <dgm:cxn modelId="{F27049C9-EDBD-41CA-AEE8-A4D86F535047}" type="presParOf" srcId="{2F8B3CC2-8062-41C0-B74B-E5A6BDDC823A}" destId="{4B3BD0A9-D633-4B7D-94DD-3800D68586E9}" srcOrd="1" destOrd="0" presId="urn:microsoft.com/office/officeart/2018/5/layout/CenteredIconLabelDescriptionList"/>
    <dgm:cxn modelId="{25DD2B18-FF25-4D45-A4CE-A0E0F67BD68C}" type="presParOf" srcId="{2F8B3CC2-8062-41C0-B74B-E5A6BDDC823A}" destId="{ED8937A4-6371-4C89-9DB5-320F09909C0E}" srcOrd="2" destOrd="0" presId="urn:microsoft.com/office/officeart/2018/5/layout/CenteredIconLabelDescriptionList"/>
    <dgm:cxn modelId="{71744364-F76C-49A4-B527-DE23BBB89C38}" type="presParOf" srcId="{ED8937A4-6371-4C89-9DB5-320F09909C0E}" destId="{1F7492A9-79D1-465B-B8D2-4882B383192A}" srcOrd="0" destOrd="0" presId="urn:microsoft.com/office/officeart/2018/5/layout/CenteredIconLabelDescriptionList"/>
    <dgm:cxn modelId="{7BAB3B23-32D3-478F-9CB2-2E42575B2307}" type="presParOf" srcId="{ED8937A4-6371-4C89-9DB5-320F09909C0E}" destId="{F1FCD073-9848-4A99-AF2C-EC955508DCBE}" srcOrd="1" destOrd="0" presId="urn:microsoft.com/office/officeart/2018/5/layout/CenteredIconLabelDescriptionList"/>
    <dgm:cxn modelId="{3596B621-FC5B-49A9-ABF4-AAE5CDCD33D4}" type="presParOf" srcId="{ED8937A4-6371-4C89-9DB5-320F09909C0E}" destId="{505CBEBC-AC41-4CC1-B314-8DC6956BEEDD}" srcOrd="2" destOrd="0" presId="urn:microsoft.com/office/officeart/2018/5/layout/CenteredIconLabelDescriptionList"/>
    <dgm:cxn modelId="{FD53BEB6-E062-4A3A-B4D5-61F1FCDEA6E2}" type="presParOf" srcId="{ED8937A4-6371-4C89-9DB5-320F09909C0E}" destId="{66A69A8D-D7BC-4690-96CA-7E2F7F9B8B3C}" srcOrd="3" destOrd="0" presId="urn:microsoft.com/office/officeart/2018/5/layout/CenteredIconLabelDescriptionList"/>
    <dgm:cxn modelId="{58A7232B-DBB2-432B-A1FD-A4F8BF399E07}" type="presParOf" srcId="{ED8937A4-6371-4C89-9DB5-320F09909C0E}" destId="{B9E643BF-C36B-4825-878C-9F8AFFCBC8D1}" srcOrd="4" destOrd="0" presId="urn:microsoft.com/office/officeart/2018/5/layout/CenteredIconLabelDescriptionList"/>
    <dgm:cxn modelId="{F60C2357-5A55-4113-85BF-76F82EAFA463}" type="presParOf" srcId="{2F8B3CC2-8062-41C0-B74B-E5A6BDDC823A}" destId="{1EE9E01B-2F3E-48F5-B31F-EF565F41F438}" srcOrd="3" destOrd="0" presId="urn:microsoft.com/office/officeart/2018/5/layout/CenteredIconLabelDescriptionList"/>
    <dgm:cxn modelId="{A51EE719-32F7-4381-9E0E-F3F1BD5D0735}" type="presParOf" srcId="{2F8B3CC2-8062-41C0-B74B-E5A6BDDC823A}" destId="{E77DD67E-B816-4AD8-A580-700D36B006EF}" srcOrd="4" destOrd="0" presId="urn:microsoft.com/office/officeart/2018/5/layout/CenteredIconLabelDescriptionList"/>
    <dgm:cxn modelId="{911227B5-7086-4EFB-804E-577A8D34138C}" type="presParOf" srcId="{E77DD67E-B816-4AD8-A580-700D36B006EF}" destId="{14B9CA4C-1BE9-4476-A792-92C867FE9C7C}" srcOrd="0" destOrd="0" presId="urn:microsoft.com/office/officeart/2018/5/layout/CenteredIconLabelDescriptionList"/>
    <dgm:cxn modelId="{CFB32E06-7377-4199-AF21-B961B7CEE472}" type="presParOf" srcId="{E77DD67E-B816-4AD8-A580-700D36B006EF}" destId="{E537EE3C-5100-464D-BE28-AB0EB3345CD3}" srcOrd="1" destOrd="0" presId="urn:microsoft.com/office/officeart/2018/5/layout/CenteredIconLabelDescriptionList"/>
    <dgm:cxn modelId="{9E9C022D-DA30-4E3D-B85A-D7E61715E15D}" type="presParOf" srcId="{E77DD67E-B816-4AD8-A580-700D36B006EF}" destId="{661B9C05-E645-4192-B441-AD464A625B1A}" srcOrd="2" destOrd="0" presId="urn:microsoft.com/office/officeart/2018/5/layout/CenteredIconLabelDescriptionList"/>
    <dgm:cxn modelId="{1F980F53-7ABA-42F0-95F9-33FE1A0A4545}" type="presParOf" srcId="{E77DD67E-B816-4AD8-A580-700D36B006EF}" destId="{E2D1018F-786F-4C89-8D9A-598299E068CF}" srcOrd="3" destOrd="0" presId="urn:microsoft.com/office/officeart/2018/5/layout/CenteredIconLabelDescriptionList"/>
    <dgm:cxn modelId="{87234E99-B7A9-47EE-B519-6F28C4B56F0B}" type="presParOf" srcId="{E77DD67E-B816-4AD8-A580-700D36B006EF}" destId="{2D246F3E-9A01-40BC-A2FB-AAEB0E9E564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B3A14-3915-4BAB-9D6D-B3A817ED58B6}"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1C95B2E-A27A-4C18-924B-818FE34C873A}">
      <dgm:prSet/>
      <dgm:spPr/>
      <dgm:t>
        <a:bodyPr/>
        <a:lstStyle/>
        <a:p>
          <a:r>
            <a:rPr lang="fr-FR" b="1" dirty="0" err="1"/>
            <a:t>Algorithm</a:t>
          </a:r>
          <a:r>
            <a:rPr lang="fr-FR" b="1" dirty="0"/>
            <a:t> </a:t>
          </a:r>
          <a:r>
            <a:rPr lang="fr-FR" b="1" dirty="0" err="1"/>
            <a:t>Selection</a:t>
          </a:r>
          <a:r>
            <a:rPr lang="fr-FR" b="1" dirty="0"/>
            <a:t>:</a:t>
          </a:r>
          <a:endParaRPr lang="en-US" dirty="0"/>
        </a:p>
      </dgm:t>
    </dgm:pt>
    <dgm:pt modelId="{5FAC5207-CC7B-4E91-ACC9-D5E0B4A3C841}" type="parTrans" cxnId="{26DC39D0-7B27-419D-8EAB-B94580828AD6}">
      <dgm:prSet/>
      <dgm:spPr/>
      <dgm:t>
        <a:bodyPr/>
        <a:lstStyle/>
        <a:p>
          <a:endParaRPr lang="en-US"/>
        </a:p>
      </dgm:t>
    </dgm:pt>
    <dgm:pt modelId="{A048C237-491B-426B-B7D6-169AE81F320D}" type="sibTrans" cxnId="{26DC39D0-7B27-419D-8EAB-B94580828AD6}">
      <dgm:prSet/>
      <dgm:spPr/>
      <dgm:t>
        <a:bodyPr/>
        <a:lstStyle/>
        <a:p>
          <a:endParaRPr lang="en-US"/>
        </a:p>
      </dgm:t>
    </dgm:pt>
    <dgm:pt modelId="{BE65071C-F8BC-40DB-97CE-4C2099F164FD}">
      <dgm:prSet/>
      <dgm:spPr/>
      <dgm:t>
        <a:bodyPr/>
        <a:lstStyle/>
        <a:p>
          <a:r>
            <a:rPr lang="fr-FR" dirty="0" err="1"/>
            <a:t>Choosing</a:t>
          </a:r>
          <a:r>
            <a:rPr lang="fr-FR" dirty="0"/>
            <a:t> the right </a:t>
          </a:r>
          <a:r>
            <a:rPr lang="fr-FR" dirty="0" err="1"/>
            <a:t>algorithms</a:t>
          </a:r>
          <a:r>
            <a:rPr lang="fr-FR" dirty="0"/>
            <a:t> </a:t>
          </a:r>
          <a:r>
            <a:rPr lang="fr-FR" dirty="0" err="1"/>
            <a:t>depends</a:t>
          </a:r>
          <a:r>
            <a:rPr lang="fr-FR" dirty="0"/>
            <a:t> on the nature of the </a:t>
          </a:r>
          <a:r>
            <a:rPr lang="fr-FR" dirty="0" err="1"/>
            <a:t>problem</a:t>
          </a:r>
          <a:r>
            <a:rPr lang="fr-FR" dirty="0"/>
            <a:t>.</a:t>
          </a:r>
          <a:endParaRPr lang="en-US" dirty="0"/>
        </a:p>
      </dgm:t>
    </dgm:pt>
    <dgm:pt modelId="{086A66E6-A4C0-422C-A9FD-E7FDB4FC8938}" type="parTrans" cxnId="{DC640AB1-8C4C-44A6-8E3E-C715AFABD08D}">
      <dgm:prSet/>
      <dgm:spPr/>
      <dgm:t>
        <a:bodyPr/>
        <a:lstStyle/>
        <a:p>
          <a:endParaRPr lang="en-US"/>
        </a:p>
      </dgm:t>
    </dgm:pt>
    <dgm:pt modelId="{3FD78DA0-883E-43FE-94F3-AB6114D1F916}" type="sibTrans" cxnId="{DC640AB1-8C4C-44A6-8E3E-C715AFABD08D}">
      <dgm:prSet/>
      <dgm:spPr/>
      <dgm:t>
        <a:bodyPr/>
        <a:lstStyle/>
        <a:p>
          <a:endParaRPr lang="en-US"/>
        </a:p>
      </dgm:t>
    </dgm:pt>
    <dgm:pt modelId="{606A0B1A-D0F4-4A5B-AFEE-458C932A1D79}">
      <dgm:prSet/>
      <dgm:spPr/>
      <dgm:t>
        <a:bodyPr/>
        <a:lstStyle/>
        <a:p>
          <a:r>
            <a:rPr lang="fr-FR"/>
            <a:t>Deep learning, reinforcement learning, and classical machine learning are common approaches.</a:t>
          </a:r>
          <a:endParaRPr lang="en-US"/>
        </a:p>
      </dgm:t>
    </dgm:pt>
    <dgm:pt modelId="{34A0FA2D-4A7B-4B7F-8B16-DCF297B080B5}" type="parTrans" cxnId="{C20D4E2E-57A8-4CC4-A0D3-D8CEE41F81FF}">
      <dgm:prSet/>
      <dgm:spPr/>
      <dgm:t>
        <a:bodyPr/>
        <a:lstStyle/>
        <a:p>
          <a:endParaRPr lang="en-US"/>
        </a:p>
      </dgm:t>
    </dgm:pt>
    <dgm:pt modelId="{4EFD9304-6AE1-4011-9C5D-152BD8977977}" type="sibTrans" cxnId="{C20D4E2E-57A8-4CC4-A0D3-D8CEE41F81FF}">
      <dgm:prSet/>
      <dgm:spPr/>
      <dgm:t>
        <a:bodyPr/>
        <a:lstStyle/>
        <a:p>
          <a:endParaRPr lang="en-US"/>
        </a:p>
      </dgm:t>
    </dgm:pt>
    <dgm:pt modelId="{C0B6B8C7-C8B7-4E8C-8F88-61BFBFE38000}">
      <dgm:prSet/>
      <dgm:spPr/>
      <dgm:t>
        <a:bodyPr/>
        <a:lstStyle/>
        <a:p>
          <a:r>
            <a:rPr lang="fr-FR" b="1"/>
            <a:t>Model Training:</a:t>
          </a:r>
          <a:endParaRPr lang="en-US"/>
        </a:p>
      </dgm:t>
    </dgm:pt>
    <dgm:pt modelId="{5CA1EA59-37B6-4748-AEF4-80BB896DE259}" type="parTrans" cxnId="{2B65E213-A11B-4E61-899C-2BA5F5B6A6EA}">
      <dgm:prSet/>
      <dgm:spPr/>
      <dgm:t>
        <a:bodyPr/>
        <a:lstStyle/>
        <a:p>
          <a:endParaRPr lang="en-US"/>
        </a:p>
      </dgm:t>
    </dgm:pt>
    <dgm:pt modelId="{D0AF76D6-FF23-453A-A641-9F530D14D198}" type="sibTrans" cxnId="{2B65E213-A11B-4E61-899C-2BA5F5B6A6EA}">
      <dgm:prSet/>
      <dgm:spPr/>
      <dgm:t>
        <a:bodyPr/>
        <a:lstStyle/>
        <a:p>
          <a:endParaRPr lang="en-US"/>
        </a:p>
      </dgm:t>
    </dgm:pt>
    <dgm:pt modelId="{3C94D00D-DED5-4DDB-90C0-9357DB4BCDBB}">
      <dgm:prSet/>
      <dgm:spPr/>
      <dgm:t>
        <a:bodyPr/>
        <a:lstStyle/>
        <a:p>
          <a:r>
            <a:rPr lang="fr-FR" dirty="0"/>
            <a:t>Training </a:t>
          </a:r>
          <a:r>
            <a:rPr lang="fr-FR" dirty="0" err="1"/>
            <a:t>models</a:t>
          </a:r>
          <a:r>
            <a:rPr lang="fr-FR" dirty="0"/>
            <a:t> </a:t>
          </a:r>
          <a:r>
            <a:rPr lang="fr-FR" dirty="0" err="1"/>
            <a:t>involves</a:t>
          </a:r>
          <a:r>
            <a:rPr lang="fr-FR" dirty="0"/>
            <a:t> </a:t>
          </a:r>
          <a:r>
            <a:rPr lang="fr-FR" dirty="0" err="1"/>
            <a:t>feeding</a:t>
          </a:r>
          <a:r>
            <a:rPr lang="fr-FR" dirty="0"/>
            <a:t> </a:t>
          </a:r>
          <a:r>
            <a:rPr lang="fr-FR" dirty="0" err="1"/>
            <a:t>them</a:t>
          </a:r>
          <a:r>
            <a:rPr lang="fr-FR" dirty="0"/>
            <a:t> </a:t>
          </a:r>
          <a:r>
            <a:rPr lang="fr-FR" dirty="0" err="1"/>
            <a:t>with</a:t>
          </a:r>
          <a:r>
            <a:rPr lang="fr-FR" dirty="0"/>
            <a:t> </a:t>
          </a:r>
          <a:r>
            <a:rPr lang="fr-FR" dirty="0" err="1"/>
            <a:t>labeled</a:t>
          </a:r>
          <a:r>
            <a:rPr lang="fr-FR" dirty="0"/>
            <a:t> data to </a:t>
          </a:r>
          <a:r>
            <a:rPr lang="fr-FR" dirty="0" err="1"/>
            <a:t>learn</a:t>
          </a:r>
          <a:r>
            <a:rPr lang="fr-FR" dirty="0"/>
            <a:t> patterns and </a:t>
          </a:r>
          <a:r>
            <a:rPr lang="fr-FR" dirty="0" err="1"/>
            <a:t>make</a:t>
          </a:r>
          <a:r>
            <a:rPr lang="fr-FR" dirty="0"/>
            <a:t> </a:t>
          </a:r>
          <a:r>
            <a:rPr lang="fr-FR" dirty="0" err="1"/>
            <a:t>predictions</a:t>
          </a:r>
          <a:r>
            <a:rPr lang="fr-FR" dirty="0"/>
            <a:t>.</a:t>
          </a:r>
          <a:endParaRPr lang="en-US" dirty="0"/>
        </a:p>
      </dgm:t>
    </dgm:pt>
    <dgm:pt modelId="{B489D91D-D388-4582-87B3-3D7D4B79E521}" type="parTrans" cxnId="{5F4C4E83-EBE9-482C-ACA2-1125A9708609}">
      <dgm:prSet/>
      <dgm:spPr/>
      <dgm:t>
        <a:bodyPr/>
        <a:lstStyle/>
        <a:p>
          <a:endParaRPr lang="en-US"/>
        </a:p>
      </dgm:t>
    </dgm:pt>
    <dgm:pt modelId="{CA2D491E-D552-4206-9506-D3F8FD8A79E1}" type="sibTrans" cxnId="{5F4C4E83-EBE9-482C-ACA2-1125A9708609}">
      <dgm:prSet/>
      <dgm:spPr/>
      <dgm:t>
        <a:bodyPr/>
        <a:lstStyle/>
        <a:p>
          <a:endParaRPr lang="en-US"/>
        </a:p>
      </dgm:t>
    </dgm:pt>
    <dgm:pt modelId="{A0B28237-4AFE-46B0-8486-ECF3FD807FD5}">
      <dgm:prSet/>
      <dgm:spPr/>
      <dgm:t>
        <a:bodyPr/>
        <a:lstStyle/>
        <a:p>
          <a:r>
            <a:rPr lang="fr-FR" dirty="0" err="1"/>
            <a:t>Continuous</a:t>
          </a:r>
          <a:r>
            <a:rPr lang="fr-FR" dirty="0"/>
            <a:t> </a:t>
          </a:r>
          <a:r>
            <a:rPr lang="fr-FR" dirty="0" err="1"/>
            <a:t>refinement</a:t>
          </a:r>
          <a:r>
            <a:rPr lang="fr-FR" dirty="0"/>
            <a:t> and </a:t>
          </a:r>
          <a:r>
            <a:rPr lang="fr-FR" dirty="0" err="1"/>
            <a:t>optimization</a:t>
          </a:r>
          <a:r>
            <a:rPr lang="fr-FR" dirty="0"/>
            <a:t> of </a:t>
          </a:r>
          <a:r>
            <a:rPr lang="fr-FR" dirty="0" err="1"/>
            <a:t>models</a:t>
          </a:r>
          <a:r>
            <a:rPr lang="fr-FR" dirty="0"/>
            <a:t> </a:t>
          </a:r>
          <a:r>
            <a:rPr lang="fr-FR" dirty="0" err="1"/>
            <a:t>contribute</a:t>
          </a:r>
          <a:r>
            <a:rPr lang="fr-FR" dirty="0"/>
            <a:t> to </a:t>
          </a:r>
          <a:r>
            <a:rPr lang="fr-FR" dirty="0" err="1"/>
            <a:t>their</a:t>
          </a:r>
          <a:r>
            <a:rPr lang="fr-FR" dirty="0"/>
            <a:t> </a:t>
          </a:r>
          <a:r>
            <a:rPr lang="fr-FR" dirty="0" err="1"/>
            <a:t>accuracy</a:t>
          </a:r>
          <a:r>
            <a:rPr lang="fr-FR" dirty="0"/>
            <a:t> and </a:t>
          </a:r>
          <a:r>
            <a:rPr lang="fr-FR" dirty="0" err="1"/>
            <a:t>reliability</a:t>
          </a:r>
          <a:r>
            <a:rPr lang="fr-FR" dirty="0"/>
            <a:t>.</a:t>
          </a:r>
          <a:endParaRPr lang="en-US" dirty="0"/>
        </a:p>
      </dgm:t>
    </dgm:pt>
    <dgm:pt modelId="{9E591728-AE12-43EB-A64A-CBF10BBCCA42}" type="parTrans" cxnId="{E6B1F739-EE25-4508-80BB-AB19C917B986}">
      <dgm:prSet/>
      <dgm:spPr/>
      <dgm:t>
        <a:bodyPr/>
        <a:lstStyle/>
        <a:p>
          <a:endParaRPr lang="en-US"/>
        </a:p>
      </dgm:t>
    </dgm:pt>
    <dgm:pt modelId="{6DA562B8-962B-4BED-824D-042E9872C97F}" type="sibTrans" cxnId="{E6B1F739-EE25-4508-80BB-AB19C917B986}">
      <dgm:prSet/>
      <dgm:spPr/>
      <dgm:t>
        <a:bodyPr/>
        <a:lstStyle/>
        <a:p>
          <a:endParaRPr lang="en-US"/>
        </a:p>
      </dgm:t>
    </dgm:pt>
    <dgm:pt modelId="{247CCE2F-A422-4790-900E-14AEBF718D95}">
      <dgm:prSet/>
      <dgm:spPr/>
      <dgm:t>
        <a:bodyPr/>
        <a:lstStyle/>
        <a:p>
          <a:r>
            <a:rPr lang="fr-FR" b="1" dirty="0" err="1"/>
            <a:t>Interdisciplinary</a:t>
          </a:r>
          <a:r>
            <a:rPr lang="fr-FR" b="1" dirty="0"/>
            <a:t> Collaboration:</a:t>
          </a:r>
          <a:endParaRPr lang="en-US" dirty="0"/>
        </a:p>
      </dgm:t>
    </dgm:pt>
    <dgm:pt modelId="{D36BBA02-3BD0-4742-AAC9-49C0BEC932CD}" type="parTrans" cxnId="{42144F6D-6804-4790-88F4-A0A101C202B6}">
      <dgm:prSet/>
      <dgm:spPr/>
      <dgm:t>
        <a:bodyPr/>
        <a:lstStyle/>
        <a:p>
          <a:endParaRPr lang="en-US"/>
        </a:p>
      </dgm:t>
    </dgm:pt>
    <dgm:pt modelId="{AFCAAA1B-7C0D-460E-B993-B3F2DCB6DFA6}" type="sibTrans" cxnId="{42144F6D-6804-4790-88F4-A0A101C202B6}">
      <dgm:prSet/>
      <dgm:spPr/>
      <dgm:t>
        <a:bodyPr/>
        <a:lstStyle/>
        <a:p>
          <a:endParaRPr lang="en-US"/>
        </a:p>
      </dgm:t>
    </dgm:pt>
    <dgm:pt modelId="{DBA27A3E-DB0D-4921-B2B7-C1A90191CDD8}">
      <dgm:prSet/>
      <dgm:spPr/>
      <dgm:t>
        <a:bodyPr/>
        <a:lstStyle/>
        <a:p>
          <a:r>
            <a:rPr lang="fr-FR" dirty="0"/>
            <a:t>Collaboration </a:t>
          </a:r>
          <a:r>
            <a:rPr lang="fr-FR" dirty="0" err="1"/>
            <a:t>between</a:t>
          </a:r>
          <a:r>
            <a:rPr lang="fr-FR" dirty="0"/>
            <a:t> data </a:t>
          </a:r>
          <a:r>
            <a:rPr lang="fr-FR" dirty="0" err="1"/>
            <a:t>scientists</a:t>
          </a:r>
          <a:r>
            <a:rPr lang="fr-FR" dirty="0"/>
            <a:t>, </a:t>
          </a:r>
          <a:r>
            <a:rPr lang="fr-FR" dirty="0" err="1"/>
            <a:t>domain</a:t>
          </a:r>
          <a:r>
            <a:rPr lang="fr-FR" dirty="0"/>
            <a:t> experts, and software </a:t>
          </a:r>
          <a:r>
            <a:rPr lang="fr-FR" dirty="0" err="1"/>
            <a:t>engineers</a:t>
          </a:r>
          <a:r>
            <a:rPr lang="fr-FR" dirty="0"/>
            <a:t> </a:t>
          </a:r>
          <a:r>
            <a:rPr lang="fr-FR" dirty="0" err="1"/>
            <a:t>is</a:t>
          </a:r>
          <a:r>
            <a:rPr lang="fr-FR" dirty="0"/>
            <a:t> vital.</a:t>
          </a:r>
          <a:endParaRPr lang="en-US" dirty="0"/>
        </a:p>
      </dgm:t>
    </dgm:pt>
    <dgm:pt modelId="{3DD1F1B2-A82B-4D8B-AACA-1E14A9FF67C4}" type="parTrans" cxnId="{91F66D14-8B3D-4839-B9F4-E9D72727B4E2}">
      <dgm:prSet/>
      <dgm:spPr/>
      <dgm:t>
        <a:bodyPr/>
        <a:lstStyle/>
        <a:p>
          <a:endParaRPr lang="en-US"/>
        </a:p>
      </dgm:t>
    </dgm:pt>
    <dgm:pt modelId="{23CC1E35-1EA9-489B-A29E-9546AF0C77D8}" type="sibTrans" cxnId="{91F66D14-8B3D-4839-B9F4-E9D72727B4E2}">
      <dgm:prSet/>
      <dgm:spPr/>
      <dgm:t>
        <a:bodyPr/>
        <a:lstStyle/>
        <a:p>
          <a:endParaRPr lang="en-US"/>
        </a:p>
      </dgm:t>
    </dgm:pt>
    <dgm:pt modelId="{0518042D-CF8F-437D-9636-A2FE6D347986}">
      <dgm:prSet/>
      <dgm:spPr/>
      <dgm:t>
        <a:bodyPr/>
        <a:lstStyle/>
        <a:p>
          <a:r>
            <a:rPr lang="fr-FR" dirty="0"/>
            <a:t>The </a:t>
          </a:r>
          <a:r>
            <a:rPr lang="fr-FR" dirty="0" err="1"/>
            <a:t>synergy</a:t>
          </a:r>
          <a:r>
            <a:rPr lang="fr-FR" dirty="0"/>
            <a:t> of diverse </a:t>
          </a:r>
          <a:r>
            <a:rPr lang="fr-FR" dirty="0" err="1"/>
            <a:t>skills</a:t>
          </a:r>
          <a:r>
            <a:rPr lang="fr-FR" dirty="0"/>
            <a:t> </a:t>
          </a:r>
          <a:r>
            <a:rPr lang="fr-FR" dirty="0" err="1"/>
            <a:t>ensures</a:t>
          </a:r>
          <a:r>
            <a:rPr lang="fr-FR" dirty="0"/>
            <a:t> a </a:t>
          </a:r>
          <a:r>
            <a:rPr lang="fr-FR" dirty="0" err="1"/>
            <a:t>comprehensive</a:t>
          </a:r>
          <a:r>
            <a:rPr lang="fr-FR" dirty="0"/>
            <a:t> solution </a:t>
          </a:r>
          <a:r>
            <a:rPr lang="fr-FR" dirty="0" err="1"/>
            <a:t>that</a:t>
          </a:r>
          <a:r>
            <a:rPr lang="fr-FR" dirty="0"/>
            <a:t> </a:t>
          </a:r>
          <a:r>
            <a:rPr lang="fr-FR" dirty="0" err="1"/>
            <a:t>aligns</a:t>
          </a:r>
          <a:r>
            <a:rPr lang="fr-FR" dirty="0"/>
            <a:t> </a:t>
          </a:r>
          <a:r>
            <a:rPr lang="fr-FR" dirty="0" err="1"/>
            <a:t>with</a:t>
          </a:r>
          <a:r>
            <a:rPr lang="fr-FR" dirty="0"/>
            <a:t> real-world </a:t>
          </a:r>
          <a:r>
            <a:rPr lang="fr-FR" dirty="0" err="1"/>
            <a:t>needs</a:t>
          </a:r>
          <a:r>
            <a:rPr lang="fr-FR" dirty="0"/>
            <a:t>.</a:t>
          </a:r>
          <a:endParaRPr lang="en-US" dirty="0"/>
        </a:p>
      </dgm:t>
    </dgm:pt>
    <dgm:pt modelId="{6AAF8112-9B35-4DA8-93CF-40E7EAA154F8}" type="parTrans" cxnId="{C1E9941C-BD0D-4A54-A711-F2EAC1EC8BAE}">
      <dgm:prSet/>
      <dgm:spPr/>
      <dgm:t>
        <a:bodyPr/>
        <a:lstStyle/>
        <a:p>
          <a:endParaRPr lang="en-US"/>
        </a:p>
      </dgm:t>
    </dgm:pt>
    <dgm:pt modelId="{DFB1B0CF-7521-4307-BE52-AE88A4C4C77D}" type="sibTrans" cxnId="{C1E9941C-BD0D-4A54-A711-F2EAC1EC8BAE}">
      <dgm:prSet/>
      <dgm:spPr/>
      <dgm:t>
        <a:bodyPr/>
        <a:lstStyle/>
        <a:p>
          <a:endParaRPr lang="en-US"/>
        </a:p>
      </dgm:t>
    </dgm:pt>
    <dgm:pt modelId="{0EA730C2-9396-4DB8-9791-801E0E5C3999}" type="pres">
      <dgm:prSet presAssocID="{7A2B3A14-3915-4BAB-9D6D-B3A817ED58B6}" presName="Name0" presStyleCnt="0">
        <dgm:presLayoutVars>
          <dgm:dir/>
          <dgm:animLvl val="lvl"/>
          <dgm:resizeHandles val="exact"/>
        </dgm:presLayoutVars>
      </dgm:prSet>
      <dgm:spPr/>
    </dgm:pt>
    <dgm:pt modelId="{1F6B334C-AFD9-42FA-82FD-AC41E41F96A1}" type="pres">
      <dgm:prSet presAssocID="{21C95B2E-A27A-4C18-924B-818FE34C873A}" presName="composite" presStyleCnt="0"/>
      <dgm:spPr/>
    </dgm:pt>
    <dgm:pt modelId="{57FB9DB2-08ED-4BDB-BADC-C6B8FA8DCC0F}" type="pres">
      <dgm:prSet presAssocID="{21C95B2E-A27A-4C18-924B-818FE34C873A}" presName="parTx" presStyleLbl="alignNode1" presStyleIdx="0" presStyleCnt="3">
        <dgm:presLayoutVars>
          <dgm:chMax val="0"/>
          <dgm:chPref val="0"/>
          <dgm:bulletEnabled val="1"/>
        </dgm:presLayoutVars>
      </dgm:prSet>
      <dgm:spPr/>
    </dgm:pt>
    <dgm:pt modelId="{6734CF62-E4C0-4415-B4AA-88E979B20574}" type="pres">
      <dgm:prSet presAssocID="{21C95B2E-A27A-4C18-924B-818FE34C873A}" presName="desTx" presStyleLbl="alignAccFollowNode1" presStyleIdx="0" presStyleCnt="3">
        <dgm:presLayoutVars>
          <dgm:bulletEnabled val="1"/>
        </dgm:presLayoutVars>
      </dgm:prSet>
      <dgm:spPr/>
    </dgm:pt>
    <dgm:pt modelId="{56AC4E36-3C17-4A30-84B5-F9BCD89260B9}" type="pres">
      <dgm:prSet presAssocID="{A048C237-491B-426B-B7D6-169AE81F320D}" presName="space" presStyleCnt="0"/>
      <dgm:spPr/>
    </dgm:pt>
    <dgm:pt modelId="{0EE07347-DECB-46E7-93C7-AEE76A6D5869}" type="pres">
      <dgm:prSet presAssocID="{C0B6B8C7-C8B7-4E8C-8F88-61BFBFE38000}" presName="composite" presStyleCnt="0"/>
      <dgm:spPr/>
    </dgm:pt>
    <dgm:pt modelId="{87D44125-F613-4D6F-9307-6F19D279D521}" type="pres">
      <dgm:prSet presAssocID="{C0B6B8C7-C8B7-4E8C-8F88-61BFBFE38000}" presName="parTx" presStyleLbl="alignNode1" presStyleIdx="1" presStyleCnt="3">
        <dgm:presLayoutVars>
          <dgm:chMax val="0"/>
          <dgm:chPref val="0"/>
          <dgm:bulletEnabled val="1"/>
        </dgm:presLayoutVars>
      </dgm:prSet>
      <dgm:spPr/>
    </dgm:pt>
    <dgm:pt modelId="{3F021AC5-145E-4EF7-AB3A-1A1FCC3602FB}" type="pres">
      <dgm:prSet presAssocID="{C0B6B8C7-C8B7-4E8C-8F88-61BFBFE38000}" presName="desTx" presStyleLbl="alignAccFollowNode1" presStyleIdx="1" presStyleCnt="3">
        <dgm:presLayoutVars>
          <dgm:bulletEnabled val="1"/>
        </dgm:presLayoutVars>
      </dgm:prSet>
      <dgm:spPr/>
    </dgm:pt>
    <dgm:pt modelId="{B5BC423A-CBDA-42F5-8B07-69FCA6C45779}" type="pres">
      <dgm:prSet presAssocID="{D0AF76D6-FF23-453A-A641-9F530D14D198}" presName="space" presStyleCnt="0"/>
      <dgm:spPr/>
    </dgm:pt>
    <dgm:pt modelId="{2338E36B-EA3D-41A0-81DB-429A34C42A71}" type="pres">
      <dgm:prSet presAssocID="{247CCE2F-A422-4790-900E-14AEBF718D95}" presName="composite" presStyleCnt="0"/>
      <dgm:spPr/>
    </dgm:pt>
    <dgm:pt modelId="{2BA9E3E9-FD29-4061-B74B-99815539A3D0}" type="pres">
      <dgm:prSet presAssocID="{247CCE2F-A422-4790-900E-14AEBF718D95}" presName="parTx" presStyleLbl="alignNode1" presStyleIdx="2" presStyleCnt="3">
        <dgm:presLayoutVars>
          <dgm:chMax val="0"/>
          <dgm:chPref val="0"/>
          <dgm:bulletEnabled val="1"/>
        </dgm:presLayoutVars>
      </dgm:prSet>
      <dgm:spPr/>
    </dgm:pt>
    <dgm:pt modelId="{09BC3B8C-A75D-49B4-BE84-39FC4EB6290F}" type="pres">
      <dgm:prSet presAssocID="{247CCE2F-A422-4790-900E-14AEBF718D95}" presName="desTx" presStyleLbl="alignAccFollowNode1" presStyleIdx="2" presStyleCnt="3">
        <dgm:presLayoutVars>
          <dgm:bulletEnabled val="1"/>
        </dgm:presLayoutVars>
      </dgm:prSet>
      <dgm:spPr/>
    </dgm:pt>
  </dgm:ptLst>
  <dgm:cxnLst>
    <dgm:cxn modelId="{2B65E213-A11B-4E61-899C-2BA5F5B6A6EA}" srcId="{7A2B3A14-3915-4BAB-9D6D-B3A817ED58B6}" destId="{C0B6B8C7-C8B7-4E8C-8F88-61BFBFE38000}" srcOrd="1" destOrd="0" parTransId="{5CA1EA59-37B6-4748-AEF4-80BB896DE259}" sibTransId="{D0AF76D6-FF23-453A-A641-9F530D14D198}"/>
    <dgm:cxn modelId="{91F66D14-8B3D-4839-B9F4-E9D72727B4E2}" srcId="{247CCE2F-A422-4790-900E-14AEBF718D95}" destId="{DBA27A3E-DB0D-4921-B2B7-C1A90191CDD8}" srcOrd="0" destOrd="0" parTransId="{3DD1F1B2-A82B-4D8B-AACA-1E14A9FF67C4}" sibTransId="{23CC1E35-1EA9-489B-A29E-9546AF0C77D8}"/>
    <dgm:cxn modelId="{FD861119-DEFB-4910-8E3A-638D89324BB8}" type="presOf" srcId="{A0B28237-4AFE-46B0-8486-ECF3FD807FD5}" destId="{3F021AC5-145E-4EF7-AB3A-1A1FCC3602FB}" srcOrd="0" destOrd="1" presId="urn:microsoft.com/office/officeart/2005/8/layout/hList1"/>
    <dgm:cxn modelId="{20ABF61A-9D2B-4160-B5FD-E9CB51A99658}" type="presOf" srcId="{21C95B2E-A27A-4C18-924B-818FE34C873A}" destId="{57FB9DB2-08ED-4BDB-BADC-C6B8FA8DCC0F}" srcOrd="0" destOrd="0" presId="urn:microsoft.com/office/officeart/2005/8/layout/hList1"/>
    <dgm:cxn modelId="{C1E9941C-BD0D-4A54-A711-F2EAC1EC8BAE}" srcId="{247CCE2F-A422-4790-900E-14AEBF718D95}" destId="{0518042D-CF8F-437D-9636-A2FE6D347986}" srcOrd="1" destOrd="0" parTransId="{6AAF8112-9B35-4DA8-93CF-40E7EAA154F8}" sibTransId="{DFB1B0CF-7521-4307-BE52-AE88A4C4C77D}"/>
    <dgm:cxn modelId="{FAFCC128-5AAE-45AC-B425-4CD142401505}" type="presOf" srcId="{7A2B3A14-3915-4BAB-9D6D-B3A817ED58B6}" destId="{0EA730C2-9396-4DB8-9791-801E0E5C3999}" srcOrd="0" destOrd="0" presId="urn:microsoft.com/office/officeart/2005/8/layout/hList1"/>
    <dgm:cxn modelId="{C20D4E2E-57A8-4CC4-A0D3-D8CEE41F81FF}" srcId="{21C95B2E-A27A-4C18-924B-818FE34C873A}" destId="{606A0B1A-D0F4-4A5B-AFEE-458C932A1D79}" srcOrd="1" destOrd="0" parTransId="{34A0FA2D-4A7B-4B7F-8B16-DCF297B080B5}" sibTransId="{4EFD9304-6AE1-4011-9C5D-152BD8977977}"/>
    <dgm:cxn modelId="{09994637-09F2-48A0-84A7-1E607DE1010C}" type="presOf" srcId="{247CCE2F-A422-4790-900E-14AEBF718D95}" destId="{2BA9E3E9-FD29-4061-B74B-99815539A3D0}" srcOrd="0" destOrd="0" presId="urn:microsoft.com/office/officeart/2005/8/layout/hList1"/>
    <dgm:cxn modelId="{E6B1F739-EE25-4508-80BB-AB19C917B986}" srcId="{C0B6B8C7-C8B7-4E8C-8F88-61BFBFE38000}" destId="{A0B28237-4AFE-46B0-8486-ECF3FD807FD5}" srcOrd="1" destOrd="0" parTransId="{9E591728-AE12-43EB-A64A-CBF10BBCCA42}" sibTransId="{6DA562B8-962B-4BED-824D-042E9872C97F}"/>
    <dgm:cxn modelId="{0A385A5C-646A-46F8-BC92-CD3584D59DD9}" type="presOf" srcId="{606A0B1A-D0F4-4A5B-AFEE-458C932A1D79}" destId="{6734CF62-E4C0-4415-B4AA-88E979B20574}" srcOrd="0" destOrd="1" presId="urn:microsoft.com/office/officeart/2005/8/layout/hList1"/>
    <dgm:cxn modelId="{592B9E61-07DC-4331-B0E7-E3020905D074}" type="presOf" srcId="{DBA27A3E-DB0D-4921-B2B7-C1A90191CDD8}" destId="{09BC3B8C-A75D-49B4-BE84-39FC4EB6290F}" srcOrd="0" destOrd="0" presId="urn:microsoft.com/office/officeart/2005/8/layout/hList1"/>
    <dgm:cxn modelId="{42144F6D-6804-4790-88F4-A0A101C202B6}" srcId="{7A2B3A14-3915-4BAB-9D6D-B3A817ED58B6}" destId="{247CCE2F-A422-4790-900E-14AEBF718D95}" srcOrd="2" destOrd="0" parTransId="{D36BBA02-3BD0-4742-AAC9-49C0BEC932CD}" sibTransId="{AFCAAA1B-7C0D-460E-B993-B3F2DCB6DFA6}"/>
    <dgm:cxn modelId="{FEE65957-C6DD-4FF1-AA5B-CB579C7A4E80}" type="presOf" srcId="{BE65071C-F8BC-40DB-97CE-4C2099F164FD}" destId="{6734CF62-E4C0-4415-B4AA-88E979B20574}" srcOrd="0" destOrd="0" presId="urn:microsoft.com/office/officeart/2005/8/layout/hList1"/>
    <dgm:cxn modelId="{5F4C4E83-EBE9-482C-ACA2-1125A9708609}" srcId="{C0B6B8C7-C8B7-4E8C-8F88-61BFBFE38000}" destId="{3C94D00D-DED5-4DDB-90C0-9357DB4BCDBB}" srcOrd="0" destOrd="0" parTransId="{B489D91D-D388-4582-87B3-3D7D4B79E521}" sibTransId="{CA2D491E-D552-4206-9506-D3F8FD8A79E1}"/>
    <dgm:cxn modelId="{EE3E82A6-97A7-40CE-905C-CDAD4E5FC5AD}" type="presOf" srcId="{0518042D-CF8F-437D-9636-A2FE6D347986}" destId="{09BC3B8C-A75D-49B4-BE84-39FC4EB6290F}" srcOrd="0" destOrd="1" presId="urn:microsoft.com/office/officeart/2005/8/layout/hList1"/>
    <dgm:cxn modelId="{DC640AB1-8C4C-44A6-8E3E-C715AFABD08D}" srcId="{21C95B2E-A27A-4C18-924B-818FE34C873A}" destId="{BE65071C-F8BC-40DB-97CE-4C2099F164FD}" srcOrd="0" destOrd="0" parTransId="{086A66E6-A4C0-422C-A9FD-E7FDB4FC8938}" sibTransId="{3FD78DA0-883E-43FE-94F3-AB6114D1F916}"/>
    <dgm:cxn modelId="{63358ECD-3AFA-4545-A55F-1C6BFE19DBA2}" type="presOf" srcId="{3C94D00D-DED5-4DDB-90C0-9357DB4BCDBB}" destId="{3F021AC5-145E-4EF7-AB3A-1A1FCC3602FB}" srcOrd="0" destOrd="0" presId="urn:microsoft.com/office/officeart/2005/8/layout/hList1"/>
    <dgm:cxn modelId="{26DC39D0-7B27-419D-8EAB-B94580828AD6}" srcId="{7A2B3A14-3915-4BAB-9D6D-B3A817ED58B6}" destId="{21C95B2E-A27A-4C18-924B-818FE34C873A}" srcOrd="0" destOrd="0" parTransId="{5FAC5207-CC7B-4E91-ACC9-D5E0B4A3C841}" sibTransId="{A048C237-491B-426B-B7D6-169AE81F320D}"/>
    <dgm:cxn modelId="{683C70F5-C192-4655-9E6D-2381B4F6B582}" type="presOf" srcId="{C0B6B8C7-C8B7-4E8C-8F88-61BFBFE38000}" destId="{87D44125-F613-4D6F-9307-6F19D279D521}" srcOrd="0" destOrd="0" presId="urn:microsoft.com/office/officeart/2005/8/layout/hList1"/>
    <dgm:cxn modelId="{41360DFC-3B40-458C-8BB6-F99AA09307C4}" type="presParOf" srcId="{0EA730C2-9396-4DB8-9791-801E0E5C3999}" destId="{1F6B334C-AFD9-42FA-82FD-AC41E41F96A1}" srcOrd="0" destOrd="0" presId="urn:microsoft.com/office/officeart/2005/8/layout/hList1"/>
    <dgm:cxn modelId="{98DA1B89-41F3-4DE6-A06C-1F5BFB403F58}" type="presParOf" srcId="{1F6B334C-AFD9-42FA-82FD-AC41E41F96A1}" destId="{57FB9DB2-08ED-4BDB-BADC-C6B8FA8DCC0F}" srcOrd="0" destOrd="0" presId="urn:microsoft.com/office/officeart/2005/8/layout/hList1"/>
    <dgm:cxn modelId="{11B7F7E9-FFCA-4C13-96D4-A41AE666BA91}" type="presParOf" srcId="{1F6B334C-AFD9-42FA-82FD-AC41E41F96A1}" destId="{6734CF62-E4C0-4415-B4AA-88E979B20574}" srcOrd="1" destOrd="0" presId="urn:microsoft.com/office/officeart/2005/8/layout/hList1"/>
    <dgm:cxn modelId="{9A6DADCB-D3FB-4A8E-A370-702238891AC7}" type="presParOf" srcId="{0EA730C2-9396-4DB8-9791-801E0E5C3999}" destId="{56AC4E36-3C17-4A30-84B5-F9BCD89260B9}" srcOrd="1" destOrd="0" presId="urn:microsoft.com/office/officeart/2005/8/layout/hList1"/>
    <dgm:cxn modelId="{766C1237-3534-457C-9BE3-1891F97E6AC0}" type="presParOf" srcId="{0EA730C2-9396-4DB8-9791-801E0E5C3999}" destId="{0EE07347-DECB-46E7-93C7-AEE76A6D5869}" srcOrd="2" destOrd="0" presId="urn:microsoft.com/office/officeart/2005/8/layout/hList1"/>
    <dgm:cxn modelId="{3759AA19-7AD5-40F9-B32C-38EFD10BFFCD}" type="presParOf" srcId="{0EE07347-DECB-46E7-93C7-AEE76A6D5869}" destId="{87D44125-F613-4D6F-9307-6F19D279D521}" srcOrd="0" destOrd="0" presId="urn:microsoft.com/office/officeart/2005/8/layout/hList1"/>
    <dgm:cxn modelId="{865344FF-9A43-47D4-B13F-94AB5EF560F7}" type="presParOf" srcId="{0EE07347-DECB-46E7-93C7-AEE76A6D5869}" destId="{3F021AC5-145E-4EF7-AB3A-1A1FCC3602FB}" srcOrd="1" destOrd="0" presId="urn:microsoft.com/office/officeart/2005/8/layout/hList1"/>
    <dgm:cxn modelId="{5272B724-0436-425A-98A0-45939861E3FD}" type="presParOf" srcId="{0EA730C2-9396-4DB8-9791-801E0E5C3999}" destId="{B5BC423A-CBDA-42F5-8B07-69FCA6C45779}" srcOrd="3" destOrd="0" presId="urn:microsoft.com/office/officeart/2005/8/layout/hList1"/>
    <dgm:cxn modelId="{6C5737D7-66FD-42D5-AD4D-E3EF52209E88}" type="presParOf" srcId="{0EA730C2-9396-4DB8-9791-801E0E5C3999}" destId="{2338E36B-EA3D-41A0-81DB-429A34C42A71}" srcOrd="4" destOrd="0" presId="urn:microsoft.com/office/officeart/2005/8/layout/hList1"/>
    <dgm:cxn modelId="{D32C0A10-5228-4841-80AE-5EE8498AC037}" type="presParOf" srcId="{2338E36B-EA3D-41A0-81DB-429A34C42A71}" destId="{2BA9E3E9-FD29-4061-B74B-99815539A3D0}" srcOrd="0" destOrd="0" presId="urn:microsoft.com/office/officeart/2005/8/layout/hList1"/>
    <dgm:cxn modelId="{B95E643E-EB11-4F98-A34A-849986246948}" type="presParOf" srcId="{2338E36B-EA3D-41A0-81DB-429A34C42A71}" destId="{09BC3B8C-A75D-49B4-BE84-39FC4EB629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1FE2DF-3989-4FF0-87D3-807DC9BA1335}"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F349451-A588-4F3C-A772-BBAEC025612C}">
      <dgm:prSet/>
      <dgm:spPr/>
      <dgm:t>
        <a:bodyPr/>
        <a:lstStyle/>
        <a:p>
          <a:pPr>
            <a:defRPr b="1"/>
          </a:pPr>
          <a:r>
            <a:rPr lang="fr-FR" b="1" dirty="0" err="1"/>
            <a:t>Integration</a:t>
          </a:r>
          <a:r>
            <a:rPr lang="fr-FR" b="1" dirty="0"/>
            <a:t> </a:t>
          </a:r>
          <a:r>
            <a:rPr lang="fr-FR" b="1" dirty="0" err="1"/>
            <a:t>with</a:t>
          </a:r>
          <a:r>
            <a:rPr lang="fr-FR" b="1" dirty="0"/>
            <a:t> </a:t>
          </a:r>
          <a:r>
            <a:rPr lang="fr-FR" b="1" dirty="0" err="1"/>
            <a:t>Existing</a:t>
          </a:r>
          <a:r>
            <a:rPr lang="fr-FR" b="1" dirty="0"/>
            <a:t> </a:t>
          </a:r>
          <a:r>
            <a:rPr lang="fr-FR" b="1" dirty="0" err="1"/>
            <a:t>Systems</a:t>
          </a:r>
          <a:r>
            <a:rPr lang="fr-FR" b="1" dirty="0"/>
            <a:t>:</a:t>
          </a:r>
          <a:endParaRPr lang="en-US" dirty="0"/>
        </a:p>
      </dgm:t>
    </dgm:pt>
    <dgm:pt modelId="{0D7C9648-D5D3-41E4-BF27-B9228754C31C}" type="parTrans" cxnId="{FEFD5E93-EBB4-4F39-B66F-61206E8C32F0}">
      <dgm:prSet/>
      <dgm:spPr/>
      <dgm:t>
        <a:bodyPr/>
        <a:lstStyle/>
        <a:p>
          <a:endParaRPr lang="en-US"/>
        </a:p>
      </dgm:t>
    </dgm:pt>
    <dgm:pt modelId="{EC2FB93F-5A01-4047-895B-8C5A2A4B3BA6}" type="sibTrans" cxnId="{FEFD5E93-EBB4-4F39-B66F-61206E8C32F0}">
      <dgm:prSet/>
      <dgm:spPr/>
      <dgm:t>
        <a:bodyPr/>
        <a:lstStyle/>
        <a:p>
          <a:endParaRPr lang="en-US"/>
        </a:p>
      </dgm:t>
    </dgm:pt>
    <dgm:pt modelId="{9545F2C1-6464-4414-8888-DB5D2A60B708}">
      <dgm:prSet/>
      <dgm:spPr/>
      <dgm:t>
        <a:bodyPr/>
        <a:lstStyle/>
        <a:p>
          <a:r>
            <a:rPr lang="fr-FR" dirty="0" err="1"/>
            <a:t>Integrating</a:t>
          </a:r>
          <a:r>
            <a:rPr lang="fr-FR" dirty="0"/>
            <a:t> AI solutions </a:t>
          </a:r>
          <a:r>
            <a:rPr lang="fr-FR" dirty="0" err="1"/>
            <a:t>into</a:t>
          </a:r>
          <a:r>
            <a:rPr lang="fr-FR" dirty="0"/>
            <a:t> </a:t>
          </a:r>
          <a:r>
            <a:rPr lang="fr-FR" dirty="0" err="1"/>
            <a:t>existing</a:t>
          </a:r>
          <a:r>
            <a:rPr lang="fr-FR" dirty="0"/>
            <a:t> </a:t>
          </a:r>
          <a:r>
            <a:rPr lang="fr-FR" dirty="0" err="1"/>
            <a:t>systems</a:t>
          </a:r>
          <a:r>
            <a:rPr lang="fr-FR" dirty="0"/>
            <a:t> </a:t>
          </a:r>
          <a:r>
            <a:rPr lang="fr-FR" dirty="0" err="1"/>
            <a:t>requires</a:t>
          </a:r>
          <a:r>
            <a:rPr lang="fr-FR" dirty="0"/>
            <a:t> </a:t>
          </a:r>
          <a:r>
            <a:rPr lang="fr-FR" dirty="0" err="1"/>
            <a:t>careful</a:t>
          </a:r>
          <a:r>
            <a:rPr lang="fr-FR" dirty="0"/>
            <a:t> planning to </a:t>
          </a:r>
          <a:r>
            <a:rPr lang="fr-FR" dirty="0" err="1"/>
            <a:t>minimize</a:t>
          </a:r>
          <a:r>
            <a:rPr lang="fr-FR" dirty="0"/>
            <a:t> disruptions.</a:t>
          </a:r>
          <a:endParaRPr lang="en-US" dirty="0"/>
        </a:p>
      </dgm:t>
    </dgm:pt>
    <dgm:pt modelId="{F0AC5EEE-EB15-4EF3-8584-659B9B05EE00}" type="parTrans" cxnId="{5DA9F3CA-DD54-4223-82B5-22A28F9D9F76}">
      <dgm:prSet/>
      <dgm:spPr/>
      <dgm:t>
        <a:bodyPr/>
        <a:lstStyle/>
        <a:p>
          <a:endParaRPr lang="en-US"/>
        </a:p>
      </dgm:t>
    </dgm:pt>
    <dgm:pt modelId="{CFDD13E6-84BB-4B8E-A7ED-7A77D2098E1B}" type="sibTrans" cxnId="{5DA9F3CA-DD54-4223-82B5-22A28F9D9F76}">
      <dgm:prSet/>
      <dgm:spPr/>
      <dgm:t>
        <a:bodyPr/>
        <a:lstStyle/>
        <a:p>
          <a:endParaRPr lang="en-US"/>
        </a:p>
      </dgm:t>
    </dgm:pt>
    <dgm:pt modelId="{D92D6BDE-A403-41B6-84C2-C7689C23CE84}">
      <dgm:prSet/>
      <dgm:spPr/>
      <dgm:t>
        <a:bodyPr/>
        <a:lstStyle/>
        <a:p>
          <a:r>
            <a:rPr lang="fr-FR" dirty="0"/>
            <a:t>Compatibility </a:t>
          </a:r>
          <a:r>
            <a:rPr lang="fr-FR" dirty="0" err="1"/>
            <a:t>with</a:t>
          </a:r>
          <a:r>
            <a:rPr lang="fr-FR" dirty="0"/>
            <a:t> </a:t>
          </a:r>
          <a:r>
            <a:rPr lang="fr-FR" dirty="0" err="1"/>
            <a:t>legacy</a:t>
          </a:r>
          <a:r>
            <a:rPr lang="fr-FR" dirty="0"/>
            <a:t> infrastructure </a:t>
          </a:r>
          <a:r>
            <a:rPr lang="fr-FR" dirty="0" err="1"/>
            <a:t>is</a:t>
          </a:r>
          <a:r>
            <a:rPr lang="fr-FR" dirty="0"/>
            <a:t> </a:t>
          </a:r>
          <a:r>
            <a:rPr lang="fr-FR" dirty="0" err="1"/>
            <a:t>often</a:t>
          </a:r>
          <a:r>
            <a:rPr lang="fr-FR" dirty="0"/>
            <a:t> a crucial </a:t>
          </a:r>
          <a:r>
            <a:rPr lang="fr-FR" dirty="0" err="1"/>
            <a:t>consideration</a:t>
          </a:r>
          <a:r>
            <a:rPr lang="fr-FR" dirty="0"/>
            <a:t>.</a:t>
          </a:r>
          <a:endParaRPr lang="en-US" dirty="0"/>
        </a:p>
      </dgm:t>
    </dgm:pt>
    <dgm:pt modelId="{FBBA81F7-ACB4-4AB2-B542-EBB3ED943C71}" type="parTrans" cxnId="{F65CCFB9-564E-4AB0-BB34-CCC61019753B}">
      <dgm:prSet/>
      <dgm:spPr/>
      <dgm:t>
        <a:bodyPr/>
        <a:lstStyle/>
        <a:p>
          <a:endParaRPr lang="en-US"/>
        </a:p>
      </dgm:t>
    </dgm:pt>
    <dgm:pt modelId="{9E636844-B35F-43FC-8C24-C2466CCD5283}" type="sibTrans" cxnId="{F65CCFB9-564E-4AB0-BB34-CCC61019753B}">
      <dgm:prSet/>
      <dgm:spPr/>
      <dgm:t>
        <a:bodyPr/>
        <a:lstStyle/>
        <a:p>
          <a:endParaRPr lang="en-US"/>
        </a:p>
      </dgm:t>
    </dgm:pt>
    <dgm:pt modelId="{CE275F0D-633D-471C-A77F-97EAF03FF063}">
      <dgm:prSet/>
      <dgm:spPr/>
      <dgm:t>
        <a:bodyPr/>
        <a:lstStyle/>
        <a:p>
          <a:pPr>
            <a:defRPr b="1"/>
          </a:pPr>
          <a:r>
            <a:rPr lang="fr-FR" b="1" dirty="0"/>
            <a:t>User Interface and </a:t>
          </a:r>
          <a:r>
            <a:rPr lang="fr-FR" b="1" dirty="0" err="1"/>
            <a:t>Experience</a:t>
          </a:r>
          <a:r>
            <a:rPr lang="fr-FR" b="1" dirty="0"/>
            <a:t>:</a:t>
          </a:r>
          <a:endParaRPr lang="en-US" dirty="0"/>
        </a:p>
      </dgm:t>
    </dgm:pt>
    <dgm:pt modelId="{958FA7AF-3D51-419A-85F8-802B74119AA2}" type="parTrans" cxnId="{5314D1EB-E034-4C23-9F7B-273624E20393}">
      <dgm:prSet/>
      <dgm:spPr/>
      <dgm:t>
        <a:bodyPr/>
        <a:lstStyle/>
        <a:p>
          <a:endParaRPr lang="en-US"/>
        </a:p>
      </dgm:t>
    </dgm:pt>
    <dgm:pt modelId="{1C5659D0-EAEF-446D-BC65-FBA5AD4BEA7C}" type="sibTrans" cxnId="{5314D1EB-E034-4C23-9F7B-273624E20393}">
      <dgm:prSet/>
      <dgm:spPr/>
      <dgm:t>
        <a:bodyPr/>
        <a:lstStyle/>
        <a:p>
          <a:endParaRPr lang="en-US"/>
        </a:p>
      </dgm:t>
    </dgm:pt>
    <dgm:pt modelId="{54BA3FCC-1FA0-473C-9E1B-F81E229D909F}">
      <dgm:prSet/>
      <dgm:spPr/>
      <dgm:t>
        <a:bodyPr/>
        <a:lstStyle/>
        <a:p>
          <a:r>
            <a:rPr lang="fr-FR" dirty="0" err="1"/>
            <a:t>Developing</a:t>
          </a:r>
          <a:r>
            <a:rPr lang="fr-FR" dirty="0"/>
            <a:t> intuitive interfaces </a:t>
          </a:r>
          <a:r>
            <a:rPr lang="fr-FR" dirty="0" err="1"/>
            <a:t>ensures</a:t>
          </a:r>
          <a:r>
            <a:rPr lang="fr-FR" dirty="0"/>
            <a:t> user adoption and acceptance.</a:t>
          </a:r>
          <a:endParaRPr lang="en-US" dirty="0"/>
        </a:p>
      </dgm:t>
    </dgm:pt>
    <dgm:pt modelId="{200BA19C-6B54-445A-91F9-0668A72BAC85}" type="parTrans" cxnId="{97C3B5C3-1083-4F33-91CA-262FD9FEA2D8}">
      <dgm:prSet/>
      <dgm:spPr/>
      <dgm:t>
        <a:bodyPr/>
        <a:lstStyle/>
        <a:p>
          <a:endParaRPr lang="en-US"/>
        </a:p>
      </dgm:t>
    </dgm:pt>
    <dgm:pt modelId="{AE281670-DB07-4416-9248-80AAD63CC2A5}" type="sibTrans" cxnId="{97C3B5C3-1083-4F33-91CA-262FD9FEA2D8}">
      <dgm:prSet/>
      <dgm:spPr/>
      <dgm:t>
        <a:bodyPr/>
        <a:lstStyle/>
        <a:p>
          <a:endParaRPr lang="en-US"/>
        </a:p>
      </dgm:t>
    </dgm:pt>
    <dgm:pt modelId="{DEEA4E0D-215D-4339-B2A2-CA93E3AEA5BC}">
      <dgm:prSet/>
      <dgm:spPr/>
      <dgm:t>
        <a:bodyPr/>
        <a:lstStyle/>
        <a:p>
          <a:r>
            <a:rPr lang="fr-FR" dirty="0" err="1"/>
            <a:t>Transparency</a:t>
          </a:r>
          <a:r>
            <a:rPr lang="fr-FR" dirty="0"/>
            <a:t> in AI </a:t>
          </a:r>
          <a:r>
            <a:rPr lang="fr-FR" dirty="0" err="1"/>
            <a:t>decision-making</a:t>
          </a:r>
          <a:r>
            <a:rPr lang="fr-FR" dirty="0"/>
            <a:t> </a:t>
          </a:r>
          <a:r>
            <a:rPr lang="fr-FR" dirty="0" err="1"/>
            <a:t>fosters</a:t>
          </a:r>
          <a:r>
            <a:rPr lang="fr-FR" dirty="0"/>
            <a:t> trust </a:t>
          </a:r>
          <a:r>
            <a:rPr lang="fr-FR" dirty="0" err="1"/>
            <a:t>among</a:t>
          </a:r>
          <a:r>
            <a:rPr lang="fr-FR" dirty="0"/>
            <a:t> end-</a:t>
          </a:r>
          <a:r>
            <a:rPr lang="fr-FR" dirty="0" err="1"/>
            <a:t>users</a:t>
          </a:r>
          <a:r>
            <a:rPr lang="fr-FR" dirty="0"/>
            <a:t>.</a:t>
          </a:r>
          <a:endParaRPr lang="en-US" dirty="0"/>
        </a:p>
      </dgm:t>
    </dgm:pt>
    <dgm:pt modelId="{4FBFD489-45AE-4A24-9937-BD4D8099E871}" type="parTrans" cxnId="{105CA308-4B1D-402A-8A2F-A03CCD57BFA9}">
      <dgm:prSet/>
      <dgm:spPr/>
      <dgm:t>
        <a:bodyPr/>
        <a:lstStyle/>
        <a:p>
          <a:endParaRPr lang="en-US"/>
        </a:p>
      </dgm:t>
    </dgm:pt>
    <dgm:pt modelId="{DED4E6EE-461A-47C6-B856-ED4DC2202945}" type="sibTrans" cxnId="{105CA308-4B1D-402A-8A2F-A03CCD57BFA9}">
      <dgm:prSet/>
      <dgm:spPr/>
      <dgm:t>
        <a:bodyPr/>
        <a:lstStyle/>
        <a:p>
          <a:endParaRPr lang="en-US"/>
        </a:p>
      </dgm:t>
    </dgm:pt>
    <dgm:pt modelId="{D0ECCEB2-5837-42A9-A497-083DF19FD0F2}">
      <dgm:prSet/>
      <dgm:spPr/>
      <dgm:t>
        <a:bodyPr/>
        <a:lstStyle/>
        <a:p>
          <a:pPr>
            <a:defRPr b="1"/>
          </a:pPr>
          <a:r>
            <a:rPr lang="fr-FR" b="1"/>
            <a:t>Monitoring and Iteration:</a:t>
          </a:r>
          <a:endParaRPr lang="en-US"/>
        </a:p>
      </dgm:t>
    </dgm:pt>
    <dgm:pt modelId="{825297C6-90DE-491E-86C9-D88B04AD6D04}" type="parTrans" cxnId="{426AD74E-5766-4748-9373-56AC787055C2}">
      <dgm:prSet/>
      <dgm:spPr/>
      <dgm:t>
        <a:bodyPr/>
        <a:lstStyle/>
        <a:p>
          <a:endParaRPr lang="en-US"/>
        </a:p>
      </dgm:t>
    </dgm:pt>
    <dgm:pt modelId="{1EC5D6AF-3070-452D-8215-682DABF11928}" type="sibTrans" cxnId="{426AD74E-5766-4748-9373-56AC787055C2}">
      <dgm:prSet/>
      <dgm:spPr/>
      <dgm:t>
        <a:bodyPr/>
        <a:lstStyle/>
        <a:p>
          <a:endParaRPr lang="en-US"/>
        </a:p>
      </dgm:t>
    </dgm:pt>
    <dgm:pt modelId="{F87EC1DC-6475-4334-915A-3EBE9B583B1C}">
      <dgm:prSet/>
      <dgm:spPr/>
      <dgm:t>
        <a:bodyPr/>
        <a:lstStyle/>
        <a:p>
          <a:r>
            <a:rPr lang="fr-FR" dirty="0" err="1"/>
            <a:t>Continuous</a:t>
          </a:r>
          <a:r>
            <a:rPr lang="fr-FR" dirty="0"/>
            <a:t> monitoring post-</a:t>
          </a:r>
          <a:r>
            <a:rPr lang="fr-FR" dirty="0" err="1"/>
            <a:t>deployment</a:t>
          </a:r>
          <a:r>
            <a:rPr lang="fr-FR" dirty="0"/>
            <a:t> </a:t>
          </a:r>
          <a:r>
            <a:rPr lang="fr-FR" dirty="0" err="1"/>
            <a:t>helps</a:t>
          </a:r>
          <a:r>
            <a:rPr lang="fr-FR" dirty="0"/>
            <a:t> </a:t>
          </a:r>
          <a:r>
            <a:rPr lang="fr-FR" dirty="0" err="1"/>
            <a:t>identify</a:t>
          </a:r>
          <a:r>
            <a:rPr lang="fr-FR" dirty="0"/>
            <a:t> issues and </a:t>
          </a:r>
          <a:r>
            <a:rPr lang="fr-FR" dirty="0" err="1"/>
            <a:t>improve</a:t>
          </a:r>
          <a:r>
            <a:rPr lang="fr-FR" dirty="0"/>
            <a:t> performance.</a:t>
          </a:r>
          <a:endParaRPr lang="en-US" dirty="0"/>
        </a:p>
      </dgm:t>
    </dgm:pt>
    <dgm:pt modelId="{9529EF20-C6EB-48B4-8896-CEEA85C77CEE}" type="parTrans" cxnId="{F0E13925-7D97-458B-B735-08CF6F2358EB}">
      <dgm:prSet/>
      <dgm:spPr/>
      <dgm:t>
        <a:bodyPr/>
        <a:lstStyle/>
        <a:p>
          <a:endParaRPr lang="en-US"/>
        </a:p>
      </dgm:t>
    </dgm:pt>
    <dgm:pt modelId="{453A52AD-E2BD-42EE-9524-EA5F5C7A6742}" type="sibTrans" cxnId="{F0E13925-7D97-458B-B735-08CF6F2358EB}">
      <dgm:prSet/>
      <dgm:spPr/>
      <dgm:t>
        <a:bodyPr/>
        <a:lstStyle/>
        <a:p>
          <a:endParaRPr lang="en-US"/>
        </a:p>
      </dgm:t>
    </dgm:pt>
    <dgm:pt modelId="{40AFFC70-A1B9-42D4-878C-D922F11EB42E}">
      <dgm:prSet/>
      <dgm:spPr/>
      <dgm:t>
        <a:bodyPr/>
        <a:lstStyle/>
        <a:p>
          <a:r>
            <a:rPr lang="fr-FR" dirty="0" err="1"/>
            <a:t>Iterative</a:t>
          </a:r>
          <a:r>
            <a:rPr lang="fr-FR" dirty="0"/>
            <a:t> updates </a:t>
          </a:r>
          <a:r>
            <a:rPr lang="fr-FR" dirty="0" err="1"/>
            <a:t>based</a:t>
          </a:r>
          <a:r>
            <a:rPr lang="fr-FR" dirty="0"/>
            <a:t> on real-world feedback </a:t>
          </a:r>
          <a:r>
            <a:rPr lang="fr-FR" dirty="0" err="1"/>
            <a:t>enhance</a:t>
          </a:r>
          <a:r>
            <a:rPr lang="fr-FR" dirty="0"/>
            <a:t> the system over time.</a:t>
          </a:r>
          <a:endParaRPr lang="en-US" dirty="0"/>
        </a:p>
      </dgm:t>
    </dgm:pt>
    <dgm:pt modelId="{0C32D04C-4E56-4A20-BBE2-D8A2E18C24BE}" type="parTrans" cxnId="{80CF0024-446F-437C-B3C5-FEEFF34432E6}">
      <dgm:prSet/>
      <dgm:spPr/>
      <dgm:t>
        <a:bodyPr/>
        <a:lstStyle/>
        <a:p>
          <a:endParaRPr lang="en-US"/>
        </a:p>
      </dgm:t>
    </dgm:pt>
    <dgm:pt modelId="{6DB74E17-845A-421C-A976-C70C705DCA26}" type="sibTrans" cxnId="{80CF0024-446F-437C-B3C5-FEEFF34432E6}">
      <dgm:prSet/>
      <dgm:spPr/>
      <dgm:t>
        <a:bodyPr/>
        <a:lstStyle/>
        <a:p>
          <a:endParaRPr lang="en-US"/>
        </a:p>
      </dgm:t>
    </dgm:pt>
    <dgm:pt modelId="{1D2EE528-11CA-4C13-BA29-655C4E85EF55}" type="pres">
      <dgm:prSet presAssocID="{6F1FE2DF-3989-4FF0-87D3-807DC9BA1335}" presName="root" presStyleCnt="0">
        <dgm:presLayoutVars>
          <dgm:dir/>
          <dgm:resizeHandles val="exact"/>
        </dgm:presLayoutVars>
      </dgm:prSet>
      <dgm:spPr/>
    </dgm:pt>
    <dgm:pt modelId="{66F880D7-394C-4E8E-B8C9-8F404C21D32F}" type="pres">
      <dgm:prSet presAssocID="{CF349451-A588-4F3C-A772-BBAEC025612C}" presName="compNode" presStyleCnt="0"/>
      <dgm:spPr/>
    </dgm:pt>
    <dgm:pt modelId="{0C1F303C-8D25-474F-97B7-1B556F23049A}" type="pres">
      <dgm:prSet presAssocID="{CF349451-A588-4F3C-A772-BBAEC02561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eur"/>
        </a:ext>
      </dgm:extLst>
    </dgm:pt>
    <dgm:pt modelId="{E7656411-B7DD-4821-83A8-E7B5211CCBAC}" type="pres">
      <dgm:prSet presAssocID="{CF349451-A588-4F3C-A772-BBAEC025612C}" presName="iconSpace" presStyleCnt="0"/>
      <dgm:spPr/>
    </dgm:pt>
    <dgm:pt modelId="{D8BCDE75-9D6F-456B-B38B-A69EB5D498BA}" type="pres">
      <dgm:prSet presAssocID="{CF349451-A588-4F3C-A772-BBAEC025612C}" presName="parTx" presStyleLbl="revTx" presStyleIdx="0" presStyleCnt="6">
        <dgm:presLayoutVars>
          <dgm:chMax val="0"/>
          <dgm:chPref val="0"/>
        </dgm:presLayoutVars>
      </dgm:prSet>
      <dgm:spPr/>
    </dgm:pt>
    <dgm:pt modelId="{CC49F214-2861-4C04-BDDD-11DF74B0A5F1}" type="pres">
      <dgm:prSet presAssocID="{CF349451-A588-4F3C-A772-BBAEC025612C}" presName="txSpace" presStyleCnt="0"/>
      <dgm:spPr/>
    </dgm:pt>
    <dgm:pt modelId="{480237DF-B4B1-41B1-9796-1C051DBE3B49}" type="pres">
      <dgm:prSet presAssocID="{CF349451-A588-4F3C-A772-BBAEC025612C}" presName="desTx" presStyleLbl="revTx" presStyleIdx="1" presStyleCnt="6">
        <dgm:presLayoutVars/>
      </dgm:prSet>
      <dgm:spPr/>
    </dgm:pt>
    <dgm:pt modelId="{910E4CF1-2B28-4B01-8864-98EB728A8D60}" type="pres">
      <dgm:prSet presAssocID="{EC2FB93F-5A01-4047-895B-8C5A2A4B3BA6}" presName="sibTrans" presStyleCnt="0"/>
      <dgm:spPr/>
    </dgm:pt>
    <dgm:pt modelId="{ADF7C161-14A4-4A2E-9D7E-D806AEE957D2}" type="pres">
      <dgm:prSet presAssocID="{CE275F0D-633D-471C-A77F-97EAF03FF063}" presName="compNode" presStyleCnt="0"/>
      <dgm:spPr/>
    </dgm:pt>
    <dgm:pt modelId="{4D113936-819A-4532-BC38-AD732BD60957}" type="pres">
      <dgm:prSet presAssocID="{CE275F0D-633D-471C-A77F-97EAF03FF0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CCC645D-4309-47E3-B19B-5928710A29D6}" type="pres">
      <dgm:prSet presAssocID="{CE275F0D-633D-471C-A77F-97EAF03FF063}" presName="iconSpace" presStyleCnt="0"/>
      <dgm:spPr/>
    </dgm:pt>
    <dgm:pt modelId="{6C19CAE2-1E4B-470A-984A-D77F4679D323}" type="pres">
      <dgm:prSet presAssocID="{CE275F0D-633D-471C-A77F-97EAF03FF063}" presName="parTx" presStyleLbl="revTx" presStyleIdx="2" presStyleCnt="6">
        <dgm:presLayoutVars>
          <dgm:chMax val="0"/>
          <dgm:chPref val="0"/>
        </dgm:presLayoutVars>
      </dgm:prSet>
      <dgm:spPr/>
    </dgm:pt>
    <dgm:pt modelId="{C1E7411D-E38F-440A-BB40-253A4C8E6394}" type="pres">
      <dgm:prSet presAssocID="{CE275F0D-633D-471C-A77F-97EAF03FF063}" presName="txSpace" presStyleCnt="0"/>
      <dgm:spPr/>
    </dgm:pt>
    <dgm:pt modelId="{95A67ABD-F935-4898-8C76-82A4C6BB782A}" type="pres">
      <dgm:prSet presAssocID="{CE275F0D-633D-471C-A77F-97EAF03FF063}" presName="desTx" presStyleLbl="revTx" presStyleIdx="3" presStyleCnt="6">
        <dgm:presLayoutVars/>
      </dgm:prSet>
      <dgm:spPr/>
    </dgm:pt>
    <dgm:pt modelId="{C53919FC-9A23-44B8-8B19-CDCE9B6C7C64}" type="pres">
      <dgm:prSet presAssocID="{1C5659D0-EAEF-446D-BC65-FBA5AD4BEA7C}" presName="sibTrans" presStyleCnt="0"/>
      <dgm:spPr/>
    </dgm:pt>
    <dgm:pt modelId="{57F2CA33-D467-46DE-A4B3-D8437B66EEDF}" type="pres">
      <dgm:prSet presAssocID="{D0ECCEB2-5837-42A9-A497-083DF19FD0F2}" presName="compNode" presStyleCnt="0"/>
      <dgm:spPr/>
    </dgm:pt>
    <dgm:pt modelId="{D857F655-5997-4A94-9FB4-567685EB5835}" type="pres">
      <dgm:prSet presAssocID="{D0ECCEB2-5837-42A9-A497-083DF19FD0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6490A8A5-0ADF-42D0-AEBB-6011BFA586DE}" type="pres">
      <dgm:prSet presAssocID="{D0ECCEB2-5837-42A9-A497-083DF19FD0F2}" presName="iconSpace" presStyleCnt="0"/>
      <dgm:spPr/>
    </dgm:pt>
    <dgm:pt modelId="{5021ABAE-29B2-4FEF-B4E7-FECF9693659E}" type="pres">
      <dgm:prSet presAssocID="{D0ECCEB2-5837-42A9-A497-083DF19FD0F2}" presName="parTx" presStyleLbl="revTx" presStyleIdx="4" presStyleCnt="6">
        <dgm:presLayoutVars>
          <dgm:chMax val="0"/>
          <dgm:chPref val="0"/>
        </dgm:presLayoutVars>
      </dgm:prSet>
      <dgm:spPr/>
    </dgm:pt>
    <dgm:pt modelId="{EB666109-699F-4087-B4C2-9A9FCEE90579}" type="pres">
      <dgm:prSet presAssocID="{D0ECCEB2-5837-42A9-A497-083DF19FD0F2}" presName="txSpace" presStyleCnt="0"/>
      <dgm:spPr/>
    </dgm:pt>
    <dgm:pt modelId="{C117ABBA-D042-4B1A-8C33-8111D683AEA6}" type="pres">
      <dgm:prSet presAssocID="{D0ECCEB2-5837-42A9-A497-083DF19FD0F2}" presName="desTx" presStyleLbl="revTx" presStyleIdx="5" presStyleCnt="6">
        <dgm:presLayoutVars/>
      </dgm:prSet>
      <dgm:spPr/>
    </dgm:pt>
  </dgm:ptLst>
  <dgm:cxnLst>
    <dgm:cxn modelId="{A4454605-8D20-420A-B19D-041CA2601302}" type="presOf" srcId="{CF349451-A588-4F3C-A772-BBAEC025612C}" destId="{D8BCDE75-9D6F-456B-B38B-A69EB5D498BA}" srcOrd="0" destOrd="0" presId="urn:microsoft.com/office/officeart/2018/5/layout/CenteredIconLabelDescriptionList"/>
    <dgm:cxn modelId="{E7739005-4985-4F77-93AF-8AAA5763DA6F}" type="presOf" srcId="{F87EC1DC-6475-4334-915A-3EBE9B583B1C}" destId="{C117ABBA-D042-4B1A-8C33-8111D683AEA6}" srcOrd="0" destOrd="0" presId="urn:microsoft.com/office/officeart/2018/5/layout/CenteredIconLabelDescriptionList"/>
    <dgm:cxn modelId="{6F085007-C66C-4297-BCAF-6E2E5C554E57}" type="presOf" srcId="{CE275F0D-633D-471C-A77F-97EAF03FF063}" destId="{6C19CAE2-1E4B-470A-984A-D77F4679D323}" srcOrd="0" destOrd="0" presId="urn:microsoft.com/office/officeart/2018/5/layout/CenteredIconLabelDescriptionList"/>
    <dgm:cxn modelId="{105CA308-4B1D-402A-8A2F-A03CCD57BFA9}" srcId="{CE275F0D-633D-471C-A77F-97EAF03FF063}" destId="{DEEA4E0D-215D-4339-B2A2-CA93E3AEA5BC}" srcOrd="1" destOrd="0" parTransId="{4FBFD489-45AE-4A24-9937-BD4D8099E871}" sibTransId="{DED4E6EE-461A-47C6-B856-ED4DC2202945}"/>
    <dgm:cxn modelId="{3DA0BE0A-0B15-401D-9446-010780CE3329}" type="presOf" srcId="{DEEA4E0D-215D-4339-B2A2-CA93E3AEA5BC}" destId="{95A67ABD-F935-4898-8C76-82A4C6BB782A}" srcOrd="0" destOrd="1" presId="urn:microsoft.com/office/officeart/2018/5/layout/CenteredIconLabelDescriptionList"/>
    <dgm:cxn modelId="{80CF0024-446F-437C-B3C5-FEEFF34432E6}" srcId="{D0ECCEB2-5837-42A9-A497-083DF19FD0F2}" destId="{40AFFC70-A1B9-42D4-878C-D922F11EB42E}" srcOrd="1" destOrd="0" parTransId="{0C32D04C-4E56-4A20-BBE2-D8A2E18C24BE}" sibTransId="{6DB74E17-845A-421C-A976-C70C705DCA26}"/>
    <dgm:cxn modelId="{F0E13925-7D97-458B-B735-08CF6F2358EB}" srcId="{D0ECCEB2-5837-42A9-A497-083DF19FD0F2}" destId="{F87EC1DC-6475-4334-915A-3EBE9B583B1C}" srcOrd="0" destOrd="0" parTransId="{9529EF20-C6EB-48B4-8896-CEEA85C77CEE}" sibTransId="{453A52AD-E2BD-42EE-9524-EA5F5C7A6742}"/>
    <dgm:cxn modelId="{ED40295B-8775-4533-A784-23A823134367}" type="presOf" srcId="{6F1FE2DF-3989-4FF0-87D3-807DC9BA1335}" destId="{1D2EE528-11CA-4C13-BA29-655C4E85EF55}" srcOrd="0" destOrd="0" presId="urn:microsoft.com/office/officeart/2018/5/layout/CenteredIconLabelDescriptionList"/>
    <dgm:cxn modelId="{FD027962-768D-4904-9A31-33997D17E8BC}" type="presOf" srcId="{54BA3FCC-1FA0-473C-9E1B-F81E229D909F}" destId="{95A67ABD-F935-4898-8C76-82A4C6BB782A}" srcOrd="0" destOrd="0" presId="urn:microsoft.com/office/officeart/2018/5/layout/CenteredIconLabelDescriptionList"/>
    <dgm:cxn modelId="{5FD00B46-BE13-457C-9515-2FACD99CA594}" type="presOf" srcId="{40AFFC70-A1B9-42D4-878C-D922F11EB42E}" destId="{C117ABBA-D042-4B1A-8C33-8111D683AEA6}" srcOrd="0" destOrd="1" presId="urn:microsoft.com/office/officeart/2018/5/layout/CenteredIconLabelDescriptionList"/>
    <dgm:cxn modelId="{426AD74E-5766-4748-9373-56AC787055C2}" srcId="{6F1FE2DF-3989-4FF0-87D3-807DC9BA1335}" destId="{D0ECCEB2-5837-42A9-A497-083DF19FD0F2}" srcOrd="2" destOrd="0" parTransId="{825297C6-90DE-491E-86C9-D88B04AD6D04}" sibTransId="{1EC5D6AF-3070-452D-8215-682DABF11928}"/>
    <dgm:cxn modelId="{0A035D50-EC6D-448D-9A71-041A7161DDA2}" type="presOf" srcId="{9545F2C1-6464-4414-8888-DB5D2A60B708}" destId="{480237DF-B4B1-41B1-9796-1C051DBE3B49}" srcOrd="0" destOrd="0" presId="urn:microsoft.com/office/officeart/2018/5/layout/CenteredIconLabelDescriptionList"/>
    <dgm:cxn modelId="{FEFD5E93-EBB4-4F39-B66F-61206E8C32F0}" srcId="{6F1FE2DF-3989-4FF0-87D3-807DC9BA1335}" destId="{CF349451-A588-4F3C-A772-BBAEC025612C}" srcOrd="0" destOrd="0" parTransId="{0D7C9648-D5D3-41E4-BF27-B9228754C31C}" sibTransId="{EC2FB93F-5A01-4047-895B-8C5A2A4B3BA6}"/>
    <dgm:cxn modelId="{D385F495-74A5-49DF-8485-909A1A50F0F1}" type="presOf" srcId="{D92D6BDE-A403-41B6-84C2-C7689C23CE84}" destId="{480237DF-B4B1-41B1-9796-1C051DBE3B49}" srcOrd="0" destOrd="1" presId="urn:microsoft.com/office/officeart/2018/5/layout/CenteredIconLabelDescriptionList"/>
    <dgm:cxn modelId="{F65CCFB9-564E-4AB0-BB34-CCC61019753B}" srcId="{CF349451-A588-4F3C-A772-BBAEC025612C}" destId="{D92D6BDE-A403-41B6-84C2-C7689C23CE84}" srcOrd="1" destOrd="0" parTransId="{FBBA81F7-ACB4-4AB2-B542-EBB3ED943C71}" sibTransId="{9E636844-B35F-43FC-8C24-C2466CCD5283}"/>
    <dgm:cxn modelId="{29BACAC2-92E7-4C33-AC2A-74B78C977FF3}" type="presOf" srcId="{D0ECCEB2-5837-42A9-A497-083DF19FD0F2}" destId="{5021ABAE-29B2-4FEF-B4E7-FECF9693659E}" srcOrd="0" destOrd="0" presId="urn:microsoft.com/office/officeart/2018/5/layout/CenteredIconLabelDescriptionList"/>
    <dgm:cxn modelId="{97C3B5C3-1083-4F33-91CA-262FD9FEA2D8}" srcId="{CE275F0D-633D-471C-A77F-97EAF03FF063}" destId="{54BA3FCC-1FA0-473C-9E1B-F81E229D909F}" srcOrd="0" destOrd="0" parTransId="{200BA19C-6B54-445A-91F9-0668A72BAC85}" sibTransId="{AE281670-DB07-4416-9248-80AAD63CC2A5}"/>
    <dgm:cxn modelId="{5DA9F3CA-DD54-4223-82B5-22A28F9D9F76}" srcId="{CF349451-A588-4F3C-A772-BBAEC025612C}" destId="{9545F2C1-6464-4414-8888-DB5D2A60B708}" srcOrd="0" destOrd="0" parTransId="{F0AC5EEE-EB15-4EF3-8584-659B9B05EE00}" sibTransId="{CFDD13E6-84BB-4B8E-A7ED-7A77D2098E1B}"/>
    <dgm:cxn modelId="{5314D1EB-E034-4C23-9F7B-273624E20393}" srcId="{6F1FE2DF-3989-4FF0-87D3-807DC9BA1335}" destId="{CE275F0D-633D-471C-A77F-97EAF03FF063}" srcOrd="1" destOrd="0" parTransId="{958FA7AF-3D51-419A-85F8-802B74119AA2}" sibTransId="{1C5659D0-EAEF-446D-BC65-FBA5AD4BEA7C}"/>
    <dgm:cxn modelId="{D4922A73-8F6D-4053-A7FF-E2DAF6558747}" type="presParOf" srcId="{1D2EE528-11CA-4C13-BA29-655C4E85EF55}" destId="{66F880D7-394C-4E8E-B8C9-8F404C21D32F}" srcOrd="0" destOrd="0" presId="urn:microsoft.com/office/officeart/2018/5/layout/CenteredIconLabelDescriptionList"/>
    <dgm:cxn modelId="{BCEAE1B2-4A0B-4C0E-9A64-CB653D333BA8}" type="presParOf" srcId="{66F880D7-394C-4E8E-B8C9-8F404C21D32F}" destId="{0C1F303C-8D25-474F-97B7-1B556F23049A}" srcOrd="0" destOrd="0" presId="urn:microsoft.com/office/officeart/2018/5/layout/CenteredIconLabelDescriptionList"/>
    <dgm:cxn modelId="{64A28A72-E102-4ED5-95EB-E2E90BCC87D1}" type="presParOf" srcId="{66F880D7-394C-4E8E-B8C9-8F404C21D32F}" destId="{E7656411-B7DD-4821-83A8-E7B5211CCBAC}" srcOrd="1" destOrd="0" presId="urn:microsoft.com/office/officeart/2018/5/layout/CenteredIconLabelDescriptionList"/>
    <dgm:cxn modelId="{3ABB931A-800A-47A6-8E98-D576EF52E103}" type="presParOf" srcId="{66F880D7-394C-4E8E-B8C9-8F404C21D32F}" destId="{D8BCDE75-9D6F-456B-B38B-A69EB5D498BA}" srcOrd="2" destOrd="0" presId="urn:microsoft.com/office/officeart/2018/5/layout/CenteredIconLabelDescriptionList"/>
    <dgm:cxn modelId="{926068DA-DD1C-4D5D-8961-6A12F9FCDC34}" type="presParOf" srcId="{66F880D7-394C-4E8E-B8C9-8F404C21D32F}" destId="{CC49F214-2861-4C04-BDDD-11DF74B0A5F1}" srcOrd="3" destOrd="0" presId="urn:microsoft.com/office/officeart/2018/5/layout/CenteredIconLabelDescriptionList"/>
    <dgm:cxn modelId="{70D3EBBC-05A8-43E1-B36C-351EDC640E3B}" type="presParOf" srcId="{66F880D7-394C-4E8E-B8C9-8F404C21D32F}" destId="{480237DF-B4B1-41B1-9796-1C051DBE3B49}" srcOrd="4" destOrd="0" presId="urn:microsoft.com/office/officeart/2018/5/layout/CenteredIconLabelDescriptionList"/>
    <dgm:cxn modelId="{C59059AD-A7BE-475B-96F8-1165EDD3DADA}" type="presParOf" srcId="{1D2EE528-11CA-4C13-BA29-655C4E85EF55}" destId="{910E4CF1-2B28-4B01-8864-98EB728A8D60}" srcOrd="1" destOrd="0" presId="urn:microsoft.com/office/officeart/2018/5/layout/CenteredIconLabelDescriptionList"/>
    <dgm:cxn modelId="{D085AD9D-9549-4DC0-959A-72F125434C7E}" type="presParOf" srcId="{1D2EE528-11CA-4C13-BA29-655C4E85EF55}" destId="{ADF7C161-14A4-4A2E-9D7E-D806AEE957D2}" srcOrd="2" destOrd="0" presId="urn:microsoft.com/office/officeart/2018/5/layout/CenteredIconLabelDescriptionList"/>
    <dgm:cxn modelId="{066FC633-556D-4117-9EEE-F8CC3F6B6CE1}" type="presParOf" srcId="{ADF7C161-14A4-4A2E-9D7E-D806AEE957D2}" destId="{4D113936-819A-4532-BC38-AD732BD60957}" srcOrd="0" destOrd="0" presId="urn:microsoft.com/office/officeart/2018/5/layout/CenteredIconLabelDescriptionList"/>
    <dgm:cxn modelId="{302A35B1-2DF9-4028-93C6-B3C081BFD99E}" type="presParOf" srcId="{ADF7C161-14A4-4A2E-9D7E-D806AEE957D2}" destId="{0CCC645D-4309-47E3-B19B-5928710A29D6}" srcOrd="1" destOrd="0" presId="urn:microsoft.com/office/officeart/2018/5/layout/CenteredIconLabelDescriptionList"/>
    <dgm:cxn modelId="{E398F52E-9597-4552-8280-27D70FBF6C45}" type="presParOf" srcId="{ADF7C161-14A4-4A2E-9D7E-D806AEE957D2}" destId="{6C19CAE2-1E4B-470A-984A-D77F4679D323}" srcOrd="2" destOrd="0" presId="urn:microsoft.com/office/officeart/2018/5/layout/CenteredIconLabelDescriptionList"/>
    <dgm:cxn modelId="{6D4FADAB-9D79-431F-BDEA-2308BE046FE8}" type="presParOf" srcId="{ADF7C161-14A4-4A2E-9D7E-D806AEE957D2}" destId="{C1E7411D-E38F-440A-BB40-253A4C8E6394}" srcOrd="3" destOrd="0" presId="urn:microsoft.com/office/officeart/2018/5/layout/CenteredIconLabelDescriptionList"/>
    <dgm:cxn modelId="{051F907B-2943-4E18-9079-38806C1159F5}" type="presParOf" srcId="{ADF7C161-14A4-4A2E-9D7E-D806AEE957D2}" destId="{95A67ABD-F935-4898-8C76-82A4C6BB782A}" srcOrd="4" destOrd="0" presId="urn:microsoft.com/office/officeart/2018/5/layout/CenteredIconLabelDescriptionList"/>
    <dgm:cxn modelId="{D7444066-9707-4BEA-8ED6-D4F2A84C5142}" type="presParOf" srcId="{1D2EE528-11CA-4C13-BA29-655C4E85EF55}" destId="{C53919FC-9A23-44B8-8B19-CDCE9B6C7C64}" srcOrd="3" destOrd="0" presId="urn:microsoft.com/office/officeart/2018/5/layout/CenteredIconLabelDescriptionList"/>
    <dgm:cxn modelId="{4173A244-B979-47B5-9AF5-9ED0F1159E07}" type="presParOf" srcId="{1D2EE528-11CA-4C13-BA29-655C4E85EF55}" destId="{57F2CA33-D467-46DE-A4B3-D8437B66EEDF}" srcOrd="4" destOrd="0" presId="urn:microsoft.com/office/officeart/2018/5/layout/CenteredIconLabelDescriptionList"/>
    <dgm:cxn modelId="{69FCEE2C-51C9-4476-874E-0EEC9F600A85}" type="presParOf" srcId="{57F2CA33-D467-46DE-A4B3-D8437B66EEDF}" destId="{D857F655-5997-4A94-9FB4-567685EB5835}" srcOrd="0" destOrd="0" presId="urn:microsoft.com/office/officeart/2018/5/layout/CenteredIconLabelDescriptionList"/>
    <dgm:cxn modelId="{17A14983-A70A-4A5C-BB63-4E5FFAFB02E9}" type="presParOf" srcId="{57F2CA33-D467-46DE-A4B3-D8437B66EEDF}" destId="{6490A8A5-0ADF-42D0-AEBB-6011BFA586DE}" srcOrd="1" destOrd="0" presId="urn:microsoft.com/office/officeart/2018/5/layout/CenteredIconLabelDescriptionList"/>
    <dgm:cxn modelId="{8CF85F7D-8F10-41F2-B3BF-F00B190C9B7B}" type="presParOf" srcId="{57F2CA33-D467-46DE-A4B3-D8437B66EEDF}" destId="{5021ABAE-29B2-4FEF-B4E7-FECF9693659E}" srcOrd="2" destOrd="0" presId="urn:microsoft.com/office/officeart/2018/5/layout/CenteredIconLabelDescriptionList"/>
    <dgm:cxn modelId="{319E1611-5164-4F5B-9584-C120EF01629C}" type="presParOf" srcId="{57F2CA33-D467-46DE-A4B3-D8437B66EEDF}" destId="{EB666109-699F-4087-B4C2-9A9FCEE90579}" srcOrd="3" destOrd="0" presId="urn:microsoft.com/office/officeart/2018/5/layout/CenteredIconLabelDescriptionList"/>
    <dgm:cxn modelId="{F4111F1C-CD1D-408F-8482-0116CFBA66EB}" type="presParOf" srcId="{57F2CA33-D467-46DE-A4B3-D8437B66EEDF}" destId="{C117ABBA-D042-4B1A-8C33-8111D683AEA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77131-8DC9-4B86-B1E7-89E49389D1F6}">
      <dsp:nvSpPr>
        <dsp:cNvPr id="0" name=""/>
        <dsp:cNvSpPr/>
      </dsp:nvSpPr>
      <dsp:spPr>
        <a:xfrm>
          <a:off x="1061437" y="40126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12415D-10A3-47B2-9D9F-222CF5A829DA}">
      <dsp:nvSpPr>
        <dsp:cNvPr id="0" name=""/>
        <dsp:cNvSpPr/>
      </dsp:nvSpPr>
      <dsp:spPr>
        <a:xfrm>
          <a:off x="1582" y="168842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fr-FR" sz="2700" b="1" kern="1200" dirty="0" err="1"/>
            <a:t>Identifying</a:t>
          </a:r>
          <a:r>
            <a:rPr lang="fr-FR" sz="2700" b="1" kern="1200" dirty="0"/>
            <a:t> Challenges:</a:t>
          </a:r>
          <a:endParaRPr lang="en-US" sz="2700" kern="1200" dirty="0"/>
        </a:p>
      </dsp:txBody>
      <dsp:txXfrm>
        <a:off x="1582" y="1688429"/>
        <a:ext cx="3261093" cy="489164"/>
      </dsp:txXfrm>
    </dsp:sp>
    <dsp:sp modelId="{5BFB5144-0693-475C-A340-D044F130F5E4}">
      <dsp:nvSpPr>
        <dsp:cNvPr id="0" name=""/>
        <dsp:cNvSpPr/>
      </dsp:nvSpPr>
      <dsp:spPr>
        <a:xfrm>
          <a:off x="1582" y="2245398"/>
          <a:ext cx="3261093" cy="154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dirty="0"/>
            <a:t>AI </a:t>
          </a:r>
          <a:r>
            <a:rPr lang="fr-FR" sz="1700" kern="1200" dirty="0" err="1"/>
            <a:t>projects</a:t>
          </a:r>
          <a:r>
            <a:rPr lang="fr-FR" sz="1700" kern="1200" dirty="0"/>
            <a:t> </a:t>
          </a:r>
          <a:r>
            <a:rPr lang="fr-FR" sz="1700" kern="1200" dirty="0" err="1"/>
            <a:t>often</a:t>
          </a:r>
          <a:r>
            <a:rPr lang="fr-FR" sz="1700" kern="1200" dirty="0"/>
            <a:t> </a:t>
          </a:r>
          <a:r>
            <a:rPr lang="fr-FR" sz="1700" kern="1200" dirty="0" err="1"/>
            <a:t>begin</a:t>
          </a:r>
          <a:r>
            <a:rPr lang="fr-FR" sz="1700" kern="1200" dirty="0"/>
            <a:t> by </a:t>
          </a:r>
          <a:r>
            <a:rPr lang="fr-FR" sz="1700" kern="1200" dirty="0" err="1"/>
            <a:t>identifying</a:t>
          </a:r>
          <a:r>
            <a:rPr lang="fr-FR" sz="1700" kern="1200" dirty="0"/>
            <a:t> challenges or </a:t>
          </a:r>
          <a:r>
            <a:rPr lang="fr-FR" sz="1700" kern="1200" dirty="0" err="1"/>
            <a:t>inefficiencies</a:t>
          </a:r>
          <a:r>
            <a:rPr lang="fr-FR" sz="1700" kern="1200" dirty="0"/>
            <a:t> in </a:t>
          </a:r>
          <a:r>
            <a:rPr lang="fr-FR" sz="1700" kern="1200" dirty="0" err="1"/>
            <a:t>existing</a:t>
          </a:r>
          <a:r>
            <a:rPr lang="fr-FR" sz="1700" kern="1200" dirty="0"/>
            <a:t> </a:t>
          </a:r>
          <a:r>
            <a:rPr lang="fr-FR" sz="1700" kern="1200" dirty="0" err="1"/>
            <a:t>processes</a:t>
          </a:r>
          <a:r>
            <a:rPr lang="fr-FR" sz="1700" kern="1200" dirty="0"/>
            <a:t>.</a:t>
          </a:r>
          <a:endParaRPr lang="en-US" sz="1700" kern="1200" dirty="0"/>
        </a:p>
        <a:p>
          <a:pPr marL="0" lvl="0" indent="0" algn="ctr" defTabSz="755650">
            <a:lnSpc>
              <a:spcPct val="90000"/>
            </a:lnSpc>
            <a:spcBef>
              <a:spcPct val="0"/>
            </a:spcBef>
            <a:spcAft>
              <a:spcPct val="35000"/>
            </a:spcAft>
            <a:buNone/>
          </a:pPr>
          <a:r>
            <a:rPr lang="fr-FR" sz="1700" kern="1200" dirty="0"/>
            <a:t>Teams explore how AI can </a:t>
          </a:r>
          <a:r>
            <a:rPr lang="fr-FR" sz="1700" kern="1200" dirty="0" err="1"/>
            <a:t>address</a:t>
          </a:r>
          <a:r>
            <a:rPr lang="fr-FR" sz="1700" kern="1200" dirty="0"/>
            <a:t> </a:t>
          </a:r>
          <a:r>
            <a:rPr lang="fr-FR" sz="1700" kern="1200" dirty="0" err="1"/>
            <a:t>these</a:t>
          </a:r>
          <a:r>
            <a:rPr lang="fr-FR" sz="1700" kern="1200" dirty="0"/>
            <a:t> challenges, </a:t>
          </a:r>
          <a:r>
            <a:rPr lang="fr-FR" sz="1700" kern="1200" dirty="0" err="1"/>
            <a:t>enhance</a:t>
          </a:r>
          <a:r>
            <a:rPr lang="fr-FR" sz="1700" kern="1200" dirty="0"/>
            <a:t> </a:t>
          </a:r>
          <a:r>
            <a:rPr lang="fr-FR" sz="1700" kern="1200" dirty="0" err="1"/>
            <a:t>decision-making</a:t>
          </a:r>
          <a:r>
            <a:rPr lang="fr-FR" sz="1700" kern="1200" dirty="0"/>
            <a:t>, or automate </a:t>
          </a:r>
          <a:r>
            <a:rPr lang="fr-FR" sz="1700" kern="1200" dirty="0" err="1"/>
            <a:t>tasks</a:t>
          </a:r>
          <a:r>
            <a:rPr lang="fr-FR" sz="1700" kern="1200" dirty="0"/>
            <a:t>.</a:t>
          </a:r>
          <a:endParaRPr lang="en-US" sz="1700" kern="1200" dirty="0"/>
        </a:p>
      </dsp:txBody>
      <dsp:txXfrm>
        <a:off x="1582" y="2245398"/>
        <a:ext cx="3261093" cy="1546141"/>
      </dsp:txXfrm>
    </dsp:sp>
    <dsp:sp modelId="{1F7492A9-79D1-465B-B8D2-4882B383192A}">
      <dsp:nvSpPr>
        <dsp:cNvPr id="0" name=""/>
        <dsp:cNvSpPr/>
      </dsp:nvSpPr>
      <dsp:spPr>
        <a:xfrm>
          <a:off x="4893223" y="40126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5CBEBC-AC41-4CC1-B314-8DC6956BEEDD}">
      <dsp:nvSpPr>
        <dsp:cNvPr id="0" name=""/>
        <dsp:cNvSpPr/>
      </dsp:nvSpPr>
      <dsp:spPr>
        <a:xfrm>
          <a:off x="3833367" y="168842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fr-FR" sz="2700" b="1" kern="1200" dirty="0" err="1"/>
            <a:t>Market</a:t>
          </a:r>
          <a:r>
            <a:rPr lang="fr-FR" sz="2700" b="1" kern="1200" dirty="0"/>
            <a:t> </a:t>
          </a:r>
          <a:r>
            <a:rPr lang="fr-FR" sz="2700" b="1" kern="1200" dirty="0" err="1"/>
            <a:t>Research</a:t>
          </a:r>
          <a:r>
            <a:rPr lang="fr-FR" sz="2700" b="1" kern="1200" dirty="0"/>
            <a:t>:</a:t>
          </a:r>
          <a:endParaRPr lang="en-US" sz="2700" kern="1200" dirty="0"/>
        </a:p>
      </dsp:txBody>
      <dsp:txXfrm>
        <a:off x="3833367" y="1688429"/>
        <a:ext cx="3261093" cy="489164"/>
      </dsp:txXfrm>
    </dsp:sp>
    <dsp:sp modelId="{B9E643BF-C36B-4825-878C-9F8AFFCBC8D1}">
      <dsp:nvSpPr>
        <dsp:cNvPr id="0" name=""/>
        <dsp:cNvSpPr/>
      </dsp:nvSpPr>
      <dsp:spPr>
        <a:xfrm>
          <a:off x="3833367" y="2245398"/>
          <a:ext cx="3261093" cy="154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dirty="0" err="1"/>
            <a:t>Understanding</a:t>
          </a:r>
          <a:r>
            <a:rPr lang="fr-FR" sz="1700" kern="1200" dirty="0"/>
            <a:t> </a:t>
          </a:r>
          <a:r>
            <a:rPr lang="fr-FR" sz="1700" kern="1200" dirty="0" err="1"/>
            <a:t>market</a:t>
          </a:r>
          <a:r>
            <a:rPr lang="fr-FR" sz="1700" kern="1200" dirty="0"/>
            <a:t> </a:t>
          </a:r>
          <a:r>
            <a:rPr lang="fr-FR" sz="1700" kern="1200" dirty="0" err="1"/>
            <a:t>needs</a:t>
          </a:r>
          <a:r>
            <a:rPr lang="fr-FR" sz="1700" kern="1200" dirty="0"/>
            <a:t> and trends </a:t>
          </a:r>
          <a:r>
            <a:rPr lang="fr-FR" sz="1700" kern="1200" dirty="0" err="1"/>
            <a:t>is</a:t>
          </a:r>
          <a:r>
            <a:rPr lang="fr-FR" sz="1700" kern="1200" dirty="0"/>
            <a:t> crucial for AI </a:t>
          </a:r>
          <a:r>
            <a:rPr lang="fr-FR" sz="1700" kern="1200" dirty="0" err="1"/>
            <a:t>project</a:t>
          </a:r>
          <a:r>
            <a:rPr lang="fr-FR" sz="1700" kern="1200" dirty="0"/>
            <a:t> </a:t>
          </a:r>
          <a:r>
            <a:rPr lang="fr-FR" sz="1700" kern="1200" dirty="0" err="1"/>
            <a:t>success</a:t>
          </a:r>
          <a:r>
            <a:rPr lang="fr-FR" sz="1700" kern="1200" dirty="0"/>
            <a:t>.</a:t>
          </a:r>
          <a:endParaRPr lang="en-US" sz="1700" kern="1200" dirty="0"/>
        </a:p>
        <a:p>
          <a:pPr marL="0" lvl="0" indent="0" algn="ctr" defTabSz="755650">
            <a:lnSpc>
              <a:spcPct val="90000"/>
            </a:lnSpc>
            <a:spcBef>
              <a:spcPct val="0"/>
            </a:spcBef>
            <a:spcAft>
              <a:spcPct val="35000"/>
            </a:spcAft>
            <a:buNone/>
          </a:pPr>
          <a:r>
            <a:rPr lang="fr-FR" sz="1700" kern="1200" dirty="0" err="1"/>
            <a:t>Identifying</a:t>
          </a:r>
          <a:r>
            <a:rPr lang="fr-FR" sz="1700" kern="1200" dirty="0"/>
            <a:t> gaps in </a:t>
          </a:r>
          <a:r>
            <a:rPr lang="fr-FR" sz="1700" kern="1200" dirty="0" err="1"/>
            <a:t>existing</a:t>
          </a:r>
          <a:r>
            <a:rPr lang="fr-FR" sz="1700" kern="1200" dirty="0"/>
            <a:t> solutions or </a:t>
          </a:r>
          <a:r>
            <a:rPr lang="fr-FR" sz="1700" kern="1200" dirty="0" err="1"/>
            <a:t>anticipating</a:t>
          </a:r>
          <a:r>
            <a:rPr lang="fr-FR" sz="1700" kern="1200" dirty="0"/>
            <a:t> future </a:t>
          </a:r>
          <a:r>
            <a:rPr lang="fr-FR" sz="1700" kern="1200" dirty="0" err="1"/>
            <a:t>demands</a:t>
          </a:r>
          <a:r>
            <a:rPr lang="fr-FR" sz="1700" kern="1200" dirty="0"/>
            <a:t> </a:t>
          </a:r>
          <a:r>
            <a:rPr lang="fr-FR" sz="1700" kern="1200" dirty="0" err="1"/>
            <a:t>informs</a:t>
          </a:r>
          <a:r>
            <a:rPr lang="fr-FR" sz="1700" kern="1200" dirty="0"/>
            <a:t> the </a:t>
          </a:r>
          <a:r>
            <a:rPr lang="fr-FR" sz="1700" kern="1200" dirty="0" err="1"/>
            <a:t>project's</a:t>
          </a:r>
          <a:r>
            <a:rPr lang="fr-FR" sz="1700" kern="1200" dirty="0"/>
            <a:t> direction.</a:t>
          </a:r>
          <a:endParaRPr lang="en-US" sz="1700" kern="1200" dirty="0"/>
        </a:p>
      </dsp:txBody>
      <dsp:txXfrm>
        <a:off x="3833367" y="2245398"/>
        <a:ext cx="3261093" cy="1546141"/>
      </dsp:txXfrm>
    </dsp:sp>
    <dsp:sp modelId="{14B9CA4C-1BE9-4476-A792-92C867FE9C7C}">
      <dsp:nvSpPr>
        <dsp:cNvPr id="0" name=""/>
        <dsp:cNvSpPr/>
      </dsp:nvSpPr>
      <dsp:spPr>
        <a:xfrm>
          <a:off x="8725008" y="40126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B9C05-E645-4192-B441-AD464A625B1A}">
      <dsp:nvSpPr>
        <dsp:cNvPr id="0" name=""/>
        <dsp:cNvSpPr/>
      </dsp:nvSpPr>
      <dsp:spPr>
        <a:xfrm>
          <a:off x="7665152" y="1688429"/>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fr-FR" sz="2700" b="1" kern="1200"/>
            <a:t>Data Exploration:</a:t>
          </a:r>
          <a:endParaRPr lang="en-US" sz="2700" kern="1200"/>
        </a:p>
      </dsp:txBody>
      <dsp:txXfrm>
        <a:off x="7665152" y="1688429"/>
        <a:ext cx="3261093" cy="489164"/>
      </dsp:txXfrm>
    </dsp:sp>
    <dsp:sp modelId="{2D246F3E-9A01-40BC-A2FB-AAEB0E9E5644}">
      <dsp:nvSpPr>
        <dsp:cNvPr id="0" name=""/>
        <dsp:cNvSpPr/>
      </dsp:nvSpPr>
      <dsp:spPr>
        <a:xfrm>
          <a:off x="7665152" y="2245398"/>
          <a:ext cx="3261093" cy="154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dirty="0" err="1"/>
            <a:t>Examining</a:t>
          </a:r>
          <a:r>
            <a:rPr lang="fr-FR" sz="1700" kern="1200" dirty="0"/>
            <a:t> </a:t>
          </a:r>
          <a:r>
            <a:rPr lang="fr-FR" sz="1700" kern="1200" dirty="0" err="1"/>
            <a:t>available</a:t>
          </a:r>
          <a:r>
            <a:rPr lang="fr-FR" sz="1700" kern="1200" dirty="0"/>
            <a:t> </a:t>
          </a:r>
          <a:r>
            <a:rPr lang="fr-FR" sz="1700" kern="1200" dirty="0" err="1"/>
            <a:t>datasets</a:t>
          </a:r>
          <a:r>
            <a:rPr lang="fr-FR" sz="1700" kern="1200" dirty="0"/>
            <a:t> </a:t>
          </a:r>
          <a:r>
            <a:rPr lang="fr-FR" sz="1700" kern="1200" dirty="0" err="1"/>
            <a:t>helps</a:t>
          </a:r>
          <a:r>
            <a:rPr lang="fr-FR" sz="1700" kern="1200" dirty="0"/>
            <a:t> in </a:t>
          </a:r>
          <a:r>
            <a:rPr lang="fr-FR" sz="1700" kern="1200" dirty="0" err="1"/>
            <a:t>determining</a:t>
          </a:r>
          <a:r>
            <a:rPr lang="fr-FR" sz="1700" kern="1200" dirty="0"/>
            <a:t> the </a:t>
          </a:r>
          <a:r>
            <a:rPr lang="fr-FR" sz="1700" kern="1200" dirty="0" err="1"/>
            <a:t>feasibility</a:t>
          </a:r>
          <a:r>
            <a:rPr lang="fr-FR" sz="1700" kern="1200" dirty="0"/>
            <a:t> of an AI </a:t>
          </a:r>
          <a:r>
            <a:rPr lang="fr-FR" sz="1700" kern="1200" dirty="0" err="1"/>
            <a:t>project</a:t>
          </a:r>
          <a:r>
            <a:rPr lang="fr-FR" sz="1700" kern="1200" dirty="0"/>
            <a:t>.</a:t>
          </a:r>
          <a:endParaRPr lang="en-US" sz="1700" kern="1200" dirty="0"/>
        </a:p>
        <a:p>
          <a:pPr marL="0" lvl="0" indent="0" algn="ctr" defTabSz="755650">
            <a:lnSpc>
              <a:spcPct val="90000"/>
            </a:lnSpc>
            <a:spcBef>
              <a:spcPct val="0"/>
            </a:spcBef>
            <a:spcAft>
              <a:spcPct val="35000"/>
            </a:spcAft>
            <a:buNone/>
          </a:pPr>
          <a:r>
            <a:rPr lang="fr-FR" sz="1700" kern="1200" dirty="0"/>
            <a:t>Clean, relevant, and diverse data </a:t>
          </a:r>
          <a:r>
            <a:rPr lang="fr-FR" sz="1700" kern="1200" dirty="0" err="1"/>
            <a:t>is</a:t>
          </a:r>
          <a:r>
            <a:rPr lang="fr-FR" sz="1700" kern="1200" dirty="0"/>
            <a:t> essential for training </a:t>
          </a:r>
          <a:r>
            <a:rPr lang="fr-FR" sz="1700" kern="1200" dirty="0" err="1"/>
            <a:t>robust</a:t>
          </a:r>
          <a:r>
            <a:rPr lang="fr-FR" sz="1700" kern="1200" dirty="0"/>
            <a:t> machine </a:t>
          </a:r>
          <a:r>
            <a:rPr lang="fr-FR" sz="1700" kern="1200" dirty="0" err="1"/>
            <a:t>learning</a:t>
          </a:r>
          <a:r>
            <a:rPr lang="fr-FR" sz="1700" kern="1200" dirty="0"/>
            <a:t> </a:t>
          </a:r>
          <a:r>
            <a:rPr lang="fr-FR" sz="1700" kern="1200" dirty="0" err="1"/>
            <a:t>models</a:t>
          </a:r>
          <a:r>
            <a:rPr lang="fr-FR" sz="1700" kern="1200" dirty="0"/>
            <a:t>.</a:t>
          </a:r>
          <a:endParaRPr lang="en-US" sz="1700" kern="1200" dirty="0"/>
        </a:p>
      </dsp:txBody>
      <dsp:txXfrm>
        <a:off x="7665152" y="2245398"/>
        <a:ext cx="3261093" cy="1546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B9DB2-08ED-4BDB-BADC-C6B8FA8DCC0F}">
      <dsp:nvSpPr>
        <dsp:cNvPr id="0" name=""/>
        <dsp:cNvSpPr/>
      </dsp:nvSpPr>
      <dsp:spPr>
        <a:xfrm>
          <a:off x="3414" y="75203"/>
          <a:ext cx="3329572" cy="7638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fr-FR" sz="2100" b="1" kern="1200" dirty="0" err="1"/>
            <a:t>Algorithm</a:t>
          </a:r>
          <a:r>
            <a:rPr lang="fr-FR" sz="2100" b="1" kern="1200" dirty="0"/>
            <a:t> </a:t>
          </a:r>
          <a:r>
            <a:rPr lang="fr-FR" sz="2100" b="1" kern="1200" dirty="0" err="1"/>
            <a:t>Selection</a:t>
          </a:r>
          <a:r>
            <a:rPr lang="fr-FR" sz="2100" b="1" kern="1200" dirty="0"/>
            <a:t>:</a:t>
          </a:r>
          <a:endParaRPr lang="en-US" sz="2100" kern="1200" dirty="0"/>
        </a:p>
      </dsp:txBody>
      <dsp:txXfrm>
        <a:off x="3414" y="75203"/>
        <a:ext cx="3329572" cy="763837"/>
      </dsp:txXfrm>
    </dsp:sp>
    <dsp:sp modelId="{6734CF62-E4C0-4415-B4AA-88E979B20574}">
      <dsp:nvSpPr>
        <dsp:cNvPr id="0" name=""/>
        <dsp:cNvSpPr/>
      </dsp:nvSpPr>
      <dsp:spPr>
        <a:xfrm>
          <a:off x="3414" y="839041"/>
          <a:ext cx="3329572" cy="32785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fr-FR" sz="2100" kern="1200" dirty="0" err="1"/>
            <a:t>Choosing</a:t>
          </a:r>
          <a:r>
            <a:rPr lang="fr-FR" sz="2100" kern="1200" dirty="0"/>
            <a:t> the right </a:t>
          </a:r>
          <a:r>
            <a:rPr lang="fr-FR" sz="2100" kern="1200" dirty="0" err="1"/>
            <a:t>algorithms</a:t>
          </a:r>
          <a:r>
            <a:rPr lang="fr-FR" sz="2100" kern="1200" dirty="0"/>
            <a:t> </a:t>
          </a:r>
          <a:r>
            <a:rPr lang="fr-FR" sz="2100" kern="1200" dirty="0" err="1"/>
            <a:t>depends</a:t>
          </a:r>
          <a:r>
            <a:rPr lang="fr-FR" sz="2100" kern="1200" dirty="0"/>
            <a:t> on the nature of the </a:t>
          </a:r>
          <a:r>
            <a:rPr lang="fr-FR" sz="2100" kern="1200" dirty="0" err="1"/>
            <a:t>problem</a:t>
          </a:r>
          <a:r>
            <a:rPr lang="fr-FR" sz="2100" kern="1200" dirty="0"/>
            <a:t>.</a:t>
          </a:r>
          <a:endParaRPr lang="en-US" sz="2100" kern="1200" dirty="0"/>
        </a:p>
        <a:p>
          <a:pPr marL="228600" lvl="1" indent="-228600" algn="l" defTabSz="933450">
            <a:lnSpc>
              <a:spcPct val="90000"/>
            </a:lnSpc>
            <a:spcBef>
              <a:spcPct val="0"/>
            </a:spcBef>
            <a:spcAft>
              <a:spcPct val="15000"/>
            </a:spcAft>
            <a:buChar char="•"/>
          </a:pPr>
          <a:r>
            <a:rPr lang="fr-FR" sz="2100" kern="1200"/>
            <a:t>Deep learning, reinforcement learning, and classical machine learning are common approaches.</a:t>
          </a:r>
          <a:endParaRPr lang="en-US" sz="2100" kern="1200"/>
        </a:p>
      </dsp:txBody>
      <dsp:txXfrm>
        <a:off x="3414" y="839041"/>
        <a:ext cx="3329572" cy="3278559"/>
      </dsp:txXfrm>
    </dsp:sp>
    <dsp:sp modelId="{87D44125-F613-4D6F-9307-6F19D279D521}">
      <dsp:nvSpPr>
        <dsp:cNvPr id="0" name=""/>
        <dsp:cNvSpPr/>
      </dsp:nvSpPr>
      <dsp:spPr>
        <a:xfrm>
          <a:off x="3799128" y="75203"/>
          <a:ext cx="3329572" cy="763837"/>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fr-FR" sz="2100" b="1" kern="1200"/>
            <a:t>Model Training:</a:t>
          </a:r>
          <a:endParaRPr lang="en-US" sz="2100" kern="1200"/>
        </a:p>
      </dsp:txBody>
      <dsp:txXfrm>
        <a:off x="3799128" y="75203"/>
        <a:ext cx="3329572" cy="763837"/>
      </dsp:txXfrm>
    </dsp:sp>
    <dsp:sp modelId="{3F021AC5-145E-4EF7-AB3A-1A1FCC3602FB}">
      <dsp:nvSpPr>
        <dsp:cNvPr id="0" name=""/>
        <dsp:cNvSpPr/>
      </dsp:nvSpPr>
      <dsp:spPr>
        <a:xfrm>
          <a:off x="3799128" y="839041"/>
          <a:ext cx="3329572" cy="3278559"/>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fr-FR" sz="2100" kern="1200" dirty="0"/>
            <a:t>Training </a:t>
          </a:r>
          <a:r>
            <a:rPr lang="fr-FR" sz="2100" kern="1200" dirty="0" err="1"/>
            <a:t>models</a:t>
          </a:r>
          <a:r>
            <a:rPr lang="fr-FR" sz="2100" kern="1200" dirty="0"/>
            <a:t> </a:t>
          </a:r>
          <a:r>
            <a:rPr lang="fr-FR" sz="2100" kern="1200" dirty="0" err="1"/>
            <a:t>involves</a:t>
          </a:r>
          <a:r>
            <a:rPr lang="fr-FR" sz="2100" kern="1200" dirty="0"/>
            <a:t> </a:t>
          </a:r>
          <a:r>
            <a:rPr lang="fr-FR" sz="2100" kern="1200" dirty="0" err="1"/>
            <a:t>feeding</a:t>
          </a:r>
          <a:r>
            <a:rPr lang="fr-FR" sz="2100" kern="1200" dirty="0"/>
            <a:t> </a:t>
          </a:r>
          <a:r>
            <a:rPr lang="fr-FR" sz="2100" kern="1200" dirty="0" err="1"/>
            <a:t>them</a:t>
          </a:r>
          <a:r>
            <a:rPr lang="fr-FR" sz="2100" kern="1200" dirty="0"/>
            <a:t> </a:t>
          </a:r>
          <a:r>
            <a:rPr lang="fr-FR" sz="2100" kern="1200" dirty="0" err="1"/>
            <a:t>with</a:t>
          </a:r>
          <a:r>
            <a:rPr lang="fr-FR" sz="2100" kern="1200" dirty="0"/>
            <a:t> </a:t>
          </a:r>
          <a:r>
            <a:rPr lang="fr-FR" sz="2100" kern="1200" dirty="0" err="1"/>
            <a:t>labeled</a:t>
          </a:r>
          <a:r>
            <a:rPr lang="fr-FR" sz="2100" kern="1200" dirty="0"/>
            <a:t> data to </a:t>
          </a:r>
          <a:r>
            <a:rPr lang="fr-FR" sz="2100" kern="1200" dirty="0" err="1"/>
            <a:t>learn</a:t>
          </a:r>
          <a:r>
            <a:rPr lang="fr-FR" sz="2100" kern="1200" dirty="0"/>
            <a:t> patterns and </a:t>
          </a:r>
          <a:r>
            <a:rPr lang="fr-FR" sz="2100" kern="1200" dirty="0" err="1"/>
            <a:t>make</a:t>
          </a:r>
          <a:r>
            <a:rPr lang="fr-FR" sz="2100" kern="1200" dirty="0"/>
            <a:t> </a:t>
          </a:r>
          <a:r>
            <a:rPr lang="fr-FR" sz="2100" kern="1200" dirty="0" err="1"/>
            <a:t>predictions</a:t>
          </a:r>
          <a:r>
            <a:rPr lang="fr-FR" sz="2100" kern="1200" dirty="0"/>
            <a:t>.</a:t>
          </a:r>
          <a:endParaRPr lang="en-US" sz="2100" kern="1200" dirty="0"/>
        </a:p>
        <a:p>
          <a:pPr marL="228600" lvl="1" indent="-228600" algn="l" defTabSz="933450">
            <a:lnSpc>
              <a:spcPct val="90000"/>
            </a:lnSpc>
            <a:spcBef>
              <a:spcPct val="0"/>
            </a:spcBef>
            <a:spcAft>
              <a:spcPct val="15000"/>
            </a:spcAft>
            <a:buChar char="•"/>
          </a:pPr>
          <a:r>
            <a:rPr lang="fr-FR" sz="2100" kern="1200" dirty="0" err="1"/>
            <a:t>Continuous</a:t>
          </a:r>
          <a:r>
            <a:rPr lang="fr-FR" sz="2100" kern="1200" dirty="0"/>
            <a:t> </a:t>
          </a:r>
          <a:r>
            <a:rPr lang="fr-FR" sz="2100" kern="1200" dirty="0" err="1"/>
            <a:t>refinement</a:t>
          </a:r>
          <a:r>
            <a:rPr lang="fr-FR" sz="2100" kern="1200" dirty="0"/>
            <a:t> and </a:t>
          </a:r>
          <a:r>
            <a:rPr lang="fr-FR" sz="2100" kern="1200" dirty="0" err="1"/>
            <a:t>optimization</a:t>
          </a:r>
          <a:r>
            <a:rPr lang="fr-FR" sz="2100" kern="1200" dirty="0"/>
            <a:t> of </a:t>
          </a:r>
          <a:r>
            <a:rPr lang="fr-FR" sz="2100" kern="1200" dirty="0" err="1"/>
            <a:t>models</a:t>
          </a:r>
          <a:r>
            <a:rPr lang="fr-FR" sz="2100" kern="1200" dirty="0"/>
            <a:t> </a:t>
          </a:r>
          <a:r>
            <a:rPr lang="fr-FR" sz="2100" kern="1200" dirty="0" err="1"/>
            <a:t>contribute</a:t>
          </a:r>
          <a:r>
            <a:rPr lang="fr-FR" sz="2100" kern="1200" dirty="0"/>
            <a:t> to </a:t>
          </a:r>
          <a:r>
            <a:rPr lang="fr-FR" sz="2100" kern="1200" dirty="0" err="1"/>
            <a:t>their</a:t>
          </a:r>
          <a:r>
            <a:rPr lang="fr-FR" sz="2100" kern="1200" dirty="0"/>
            <a:t> </a:t>
          </a:r>
          <a:r>
            <a:rPr lang="fr-FR" sz="2100" kern="1200" dirty="0" err="1"/>
            <a:t>accuracy</a:t>
          </a:r>
          <a:r>
            <a:rPr lang="fr-FR" sz="2100" kern="1200" dirty="0"/>
            <a:t> and </a:t>
          </a:r>
          <a:r>
            <a:rPr lang="fr-FR" sz="2100" kern="1200" dirty="0" err="1"/>
            <a:t>reliability</a:t>
          </a:r>
          <a:r>
            <a:rPr lang="fr-FR" sz="2100" kern="1200" dirty="0"/>
            <a:t>.</a:t>
          </a:r>
          <a:endParaRPr lang="en-US" sz="2100" kern="1200" dirty="0"/>
        </a:p>
      </dsp:txBody>
      <dsp:txXfrm>
        <a:off x="3799128" y="839041"/>
        <a:ext cx="3329572" cy="3278559"/>
      </dsp:txXfrm>
    </dsp:sp>
    <dsp:sp modelId="{2BA9E3E9-FD29-4061-B74B-99815539A3D0}">
      <dsp:nvSpPr>
        <dsp:cNvPr id="0" name=""/>
        <dsp:cNvSpPr/>
      </dsp:nvSpPr>
      <dsp:spPr>
        <a:xfrm>
          <a:off x="7594841" y="75203"/>
          <a:ext cx="3329572" cy="763837"/>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fr-FR" sz="2100" b="1" kern="1200" dirty="0" err="1"/>
            <a:t>Interdisciplinary</a:t>
          </a:r>
          <a:r>
            <a:rPr lang="fr-FR" sz="2100" b="1" kern="1200" dirty="0"/>
            <a:t> Collaboration:</a:t>
          </a:r>
          <a:endParaRPr lang="en-US" sz="2100" kern="1200" dirty="0"/>
        </a:p>
      </dsp:txBody>
      <dsp:txXfrm>
        <a:off x="7594841" y="75203"/>
        <a:ext cx="3329572" cy="763837"/>
      </dsp:txXfrm>
    </dsp:sp>
    <dsp:sp modelId="{09BC3B8C-A75D-49B4-BE84-39FC4EB6290F}">
      <dsp:nvSpPr>
        <dsp:cNvPr id="0" name=""/>
        <dsp:cNvSpPr/>
      </dsp:nvSpPr>
      <dsp:spPr>
        <a:xfrm>
          <a:off x="7594841" y="839041"/>
          <a:ext cx="3329572" cy="3278559"/>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fr-FR" sz="2100" kern="1200" dirty="0"/>
            <a:t>Collaboration </a:t>
          </a:r>
          <a:r>
            <a:rPr lang="fr-FR" sz="2100" kern="1200" dirty="0" err="1"/>
            <a:t>between</a:t>
          </a:r>
          <a:r>
            <a:rPr lang="fr-FR" sz="2100" kern="1200" dirty="0"/>
            <a:t> data </a:t>
          </a:r>
          <a:r>
            <a:rPr lang="fr-FR" sz="2100" kern="1200" dirty="0" err="1"/>
            <a:t>scientists</a:t>
          </a:r>
          <a:r>
            <a:rPr lang="fr-FR" sz="2100" kern="1200" dirty="0"/>
            <a:t>, </a:t>
          </a:r>
          <a:r>
            <a:rPr lang="fr-FR" sz="2100" kern="1200" dirty="0" err="1"/>
            <a:t>domain</a:t>
          </a:r>
          <a:r>
            <a:rPr lang="fr-FR" sz="2100" kern="1200" dirty="0"/>
            <a:t> experts, and software </a:t>
          </a:r>
          <a:r>
            <a:rPr lang="fr-FR" sz="2100" kern="1200" dirty="0" err="1"/>
            <a:t>engineers</a:t>
          </a:r>
          <a:r>
            <a:rPr lang="fr-FR" sz="2100" kern="1200" dirty="0"/>
            <a:t> </a:t>
          </a:r>
          <a:r>
            <a:rPr lang="fr-FR" sz="2100" kern="1200" dirty="0" err="1"/>
            <a:t>is</a:t>
          </a:r>
          <a:r>
            <a:rPr lang="fr-FR" sz="2100" kern="1200" dirty="0"/>
            <a:t> vital.</a:t>
          </a:r>
          <a:endParaRPr lang="en-US" sz="2100" kern="1200" dirty="0"/>
        </a:p>
        <a:p>
          <a:pPr marL="228600" lvl="1" indent="-228600" algn="l" defTabSz="933450">
            <a:lnSpc>
              <a:spcPct val="90000"/>
            </a:lnSpc>
            <a:spcBef>
              <a:spcPct val="0"/>
            </a:spcBef>
            <a:spcAft>
              <a:spcPct val="15000"/>
            </a:spcAft>
            <a:buChar char="•"/>
          </a:pPr>
          <a:r>
            <a:rPr lang="fr-FR" sz="2100" kern="1200" dirty="0"/>
            <a:t>The </a:t>
          </a:r>
          <a:r>
            <a:rPr lang="fr-FR" sz="2100" kern="1200" dirty="0" err="1"/>
            <a:t>synergy</a:t>
          </a:r>
          <a:r>
            <a:rPr lang="fr-FR" sz="2100" kern="1200" dirty="0"/>
            <a:t> of diverse </a:t>
          </a:r>
          <a:r>
            <a:rPr lang="fr-FR" sz="2100" kern="1200" dirty="0" err="1"/>
            <a:t>skills</a:t>
          </a:r>
          <a:r>
            <a:rPr lang="fr-FR" sz="2100" kern="1200" dirty="0"/>
            <a:t> </a:t>
          </a:r>
          <a:r>
            <a:rPr lang="fr-FR" sz="2100" kern="1200" dirty="0" err="1"/>
            <a:t>ensures</a:t>
          </a:r>
          <a:r>
            <a:rPr lang="fr-FR" sz="2100" kern="1200" dirty="0"/>
            <a:t> a </a:t>
          </a:r>
          <a:r>
            <a:rPr lang="fr-FR" sz="2100" kern="1200" dirty="0" err="1"/>
            <a:t>comprehensive</a:t>
          </a:r>
          <a:r>
            <a:rPr lang="fr-FR" sz="2100" kern="1200" dirty="0"/>
            <a:t> solution </a:t>
          </a:r>
          <a:r>
            <a:rPr lang="fr-FR" sz="2100" kern="1200" dirty="0" err="1"/>
            <a:t>that</a:t>
          </a:r>
          <a:r>
            <a:rPr lang="fr-FR" sz="2100" kern="1200" dirty="0"/>
            <a:t> </a:t>
          </a:r>
          <a:r>
            <a:rPr lang="fr-FR" sz="2100" kern="1200" dirty="0" err="1"/>
            <a:t>aligns</a:t>
          </a:r>
          <a:r>
            <a:rPr lang="fr-FR" sz="2100" kern="1200" dirty="0"/>
            <a:t> </a:t>
          </a:r>
          <a:r>
            <a:rPr lang="fr-FR" sz="2100" kern="1200" dirty="0" err="1"/>
            <a:t>with</a:t>
          </a:r>
          <a:r>
            <a:rPr lang="fr-FR" sz="2100" kern="1200" dirty="0"/>
            <a:t> real-world </a:t>
          </a:r>
          <a:r>
            <a:rPr lang="fr-FR" sz="2100" kern="1200" dirty="0" err="1"/>
            <a:t>needs</a:t>
          </a:r>
          <a:r>
            <a:rPr lang="fr-FR" sz="2100" kern="1200" dirty="0"/>
            <a:t>.</a:t>
          </a:r>
          <a:endParaRPr lang="en-US" sz="2100" kern="1200" dirty="0"/>
        </a:p>
      </dsp:txBody>
      <dsp:txXfrm>
        <a:off x="7594841" y="839041"/>
        <a:ext cx="3329572" cy="3278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F303C-8D25-474F-97B7-1B556F23049A}">
      <dsp:nvSpPr>
        <dsp:cNvPr id="0" name=""/>
        <dsp:cNvSpPr/>
      </dsp:nvSpPr>
      <dsp:spPr>
        <a:xfrm>
          <a:off x="1092748" y="991788"/>
          <a:ext cx="1169437" cy="1169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BCDE75-9D6F-456B-B38B-A69EB5D498BA}">
      <dsp:nvSpPr>
        <dsp:cNvPr id="0" name=""/>
        <dsp:cNvSpPr/>
      </dsp:nvSpPr>
      <dsp:spPr>
        <a:xfrm>
          <a:off x="6841" y="2274682"/>
          <a:ext cx="3341249" cy="501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fr-FR" sz="1800" b="1" kern="1200" dirty="0" err="1"/>
            <a:t>Integration</a:t>
          </a:r>
          <a:r>
            <a:rPr lang="fr-FR" sz="1800" b="1" kern="1200" dirty="0"/>
            <a:t> </a:t>
          </a:r>
          <a:r>
            <a:rPr lang="fr-FR" sz="1800" b="1" kern="1200" dirty="0" err="1"/>
            <a:t>with</a:t>
          </a:r>
          <a:r>
            <a:rPr lang="fr-FR" sz="1800" b="1" kern="1200" dirty="0"/>
            <a:t> </a:t>
          </a:r>
          <a:r>
            <a:rPr lang="fr-FR" sz="1800" b="1" kern="1200" dirty="0" err="1"/>
            <a:t>Existing</a:t>
          </a:r>
          <a:r>
            <a:rPr lang="fr-FR" sz="1800" b="1" kern="1200" dirty="0"/>
            <a:t> </a:t>
          </a:r>
          <a:r>
            <a:rPr lang="fr-FR" sz="1800" b="1" kern="1200" dirty="0" err="1"/>
            <a:t>Systems</a:t>
          </a:r>
          <a:r>
            <a:rPr lang="fr-FR" sz="1800" b="1" kern="1200" dirty="0"/>
            <a:t>:</a:t>
          </a:r>
          <a:endParaRPr lang="en-US" sz="1800" kern="1200" dirty="0"/>
        </a:p>
      </dsp:txBody>
      <dsp:txXfrm>
        <a:off x="6841" y="2274682"/>
        <a:ext cx="3341249" cy="501187"/>
      </dsp:txXfrm>
    </dsp:sp>
    <dsp:sp modelId="{480237DF-B4B1-41B1-9796-1C051DBE3B49}">
      <dsp:nvSpPr>
        <dsp:cNvPr id="0" name=""/>
        <dsp:cNvSpPr/>
      </dsp:nvSpPr>
      <dsp:spPr>
        <a:xfrm>
          <a:off x="6841" y="2828640"/>
          <a:ext cx="3341249" cy="80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fr-FR" sz="1300" kern="1200" dirty="0" err="1"/>
            <a:t>Integrating</a:t>
          </a:r>
          <a:r>
            <a:rPr lang="fr-FR" sz="1300" kern="1200" dirty="0"/>
            <a:t> AI solutions </a:t>
          </a:r>
          <a:r>
            <a:rPr lang="fr-FR" sz="1300" kern="1200" dirty="0" err="1"/>
            <a:t>into</a:t>
          </a:r>
          <a:r>
            <a:rPr lang="fr-FR" sz="1300" kern="1200" dirty="0"/>
            <a:t> </a:t>
          </a:r>
          <a:r>
            <a:rPr lang="fr-FR" sz="1300" kern="1200" dirty="0" err="1"/>
            <a:t>existing</a:t>
          </a:r>
          <a:r>
            <a:rPr lang="fr-FR" sz="1300" kern="1200" dirty="0"/>
            <a:t> </a:t>
          </a:r>
          <a:r>
            <a:rPr lang="fr-FR" sz="1300" kern="1200" dirty="0" err="1"/>
            <a:t>systems</a:t>
          </a:r>
          <a:r>
            <a:rPr lang="fr-FR" sz="1300" kern="1200" dirty="0"/>
            <a:t> </a:t>
          </a:r>
          <a:r>
            <a:rPr lang="fr-FR" sz="1300" kern="1200" dirty="0" err="1"/>
            <a:t>requires</a:t>
          </a:r>
          <a:r>
            <a:rPr lang="fr-FR" sz="1300" kern="1200" dirty="0"/>
            <a:t> </a:t>
          </a:r>
          <a:r>
            <a:rPr lang="fr-FR" sz="1300" kern="1200" dirty="0" err="1"/>
            <a:t>careful</a:t>
          </a:r>
          <a:r>
            <a:rPr lang="fr-FR" sz="1300" kern="1200" dirty="0"/>
            <a:t> planning to </a:t>
          </a:r>
          <a:r>
            <a:rPr lang="fr-FR" sz="1300" kern="1200" dirty="0" err="1"/>
            <a:t>minimize</a:t>
          </a:r>
          <a:r>
            <a:rPr lang="fr-FR" sz="1300" kern="1200" dirty="0"/>
            <a:t> disruptions.</a:t>
          </a:r>
          <a:endParaRPr lang="en-US" sz="1300" kern="1200" dirty="0"/>
        </a:p>
        <a:p>
          <a:pPr marL="0" lvl="0" indent="0" algn="ctr" defTabSz="577850">
            <a:lnSpc>
              <a:spcPct val="90000"/>
            </a:lnSpc>
            <a:spcBef>
              <a:spcPct val="0"/>
            </a:spcBef>
            <a:spcAft>
              <a:spcPct val="35000"/>
            </a:spcAft>
            <a:buNone/>
          </a:pPr>
          <a:r>
            <a:rPr lang="fr-FR" sz="1300" kern="1200" dirty="0"/>
            <a:t>Compatibility </a:t>
          </a:r>
          <a:r>
            <a:rPr lang="fr-FR" sz="1300" kern="1200" dirty="0" err="1"/>
            <a:t>with</a:t>
          </a:r>
          <a:r>
            <a:rPr lang="fr-FR" sz="1300" kern="1200" dirty="0"/>
            <a:t> </a:t>
          </a:r>
          <a:r>
            <a:rPr lang="fr-FR" sz="1300" kern="1200" dirty="0" err="1"/>
            <a:t>legacy</a:t>
          </a:r>
          <a:r>
            <a:rPr lang="fr-FR" sz="1300" kern="1200" dirty="0"/>
            <a:t> infrastructure </a:t>
          </a:r>
          <a:r>
            <a:rPr lang="fr-FR" sz="1300" kern="1200" dirty="0" err="1"/>
            <a:t>is</a:t>
          </a:r>
          <a:r>
            <a:rPr lang="fr-FR" sz="1300" kern="1200" dirty="0"/>
            <a:t> </a:t>
          </a:r>
          <a:r>
            <a:rPr lang="fr-FR" sz="1300" kern="1200" dirty="0" err="1"/>
            <a:t>often</a:t>
          </a:r>
          <a:r>
            <a:rPr lang="fr-FR" sz="1300" kern="1200" dirty="0"/>
            <a:t> a crucial </a:t>
          </a:r>
          <a:r>
            <a:rPr lang="fr-FR" sz="1300" kern="1200" dirty="0" err="1"/>
            <a:t>consideration</a:t>
          </a:r>
          <a:r>
            <a:rPr lang="fr-FR" sz="1300" kern="1200" dirty="0"/>
            <a:t>.</a:t>
          </a:r>
          <a:endParaRPr lang="en-US" sz="1300" kern="1200" dirty="0"/>
        </a:p>
      </dsp:txBody>
      <dsp:txXfrm>
        <a:off x="6841" y="2828640"/>
        <a:ext cx="3341249" cy="801671"/>
      </dsp:txXfrm>
    </dsp:sp>
    <dsp:sp modelId="{4D113936-819A-4532-BC38-AD732BD60957}">
      <dsp:nvSpPr>
        <dsp:cNvPr id="0" name=""/>
        <dsp:cNvSpPr/>
      </dsp:nvSpPr>
      <dsp:spPr>
        <a:xfrm>
          <a:off x="5018716" y="991788"/>
          <a:ext cx="1169437" cy="1169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9CAE2-1E4B-470A-984A-D77F4679D323}">
      <dsp:nvSpPr>
        <dsp:cNvPr id="0" name=""/>
        <dsp:cNvSpPr/>
      </dsp:nvSpPr>
      <dsp:spPr>
        <a:xfrm>
          <a:off x="3932810" y="2274682"/>
          <a:ext cx="3341249" cy="501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fr-FR" sz="1800" b="1" kern="1200" dirty="0"/>
            <a:t>User Interface and </a:t>
          </a:r>
          <a:r>
            <a:rPr lang="fr-FR" sz="1800" b="1" kern="1200" dirty="0" err="1"/>
            <a:t>Experience</a:t>
          </a:r>
          <a:r>
            <a:rPr lang="fr-FR" sz="1800" b="1" kern="1200" dirty="0"/>
            <a:t>:</a:t>
          </a:r>
          <a:endParaRPr lang="en-US" sz="1800" kern="1200" dirty="0"/>
        </a:p>
      </dsp:txBody>
      <dsp:txXfrm>
        <a:off x="3932810" y="2274682"/>
        <a:ext cx="3341249" cy="501187"/>
      </dsp:txXfrm>
    </dsp:sp>
    <dsp:sp modelId="{95A67ABD-F935-4898-8C76-82A4C6BB782A}">
      <dsp:nvSpPr>
        <dsp:cNvPr id="0" name=""/>
        <dsp:cNvSpPr/>
      </dsp:nvSpPr>
      <dsp:spPr>
        <a:xfrm>
          <a:off x="3932810" y="2828640"/>
          <a:ext cx="3341249" cy="80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fr-FR" sz="1300" kern="1200" dirty="0" err="1"/>
            <a:t>Developing</a:t>
          </a:r>
          <a:r>
            <a:rPr lang="fr-FR" sz="1300" kern="1200" dirty="0"/>
            <a:t> intuitive interfaces </a:t>
          </a:r>
          <a:r>
            <a:rPr lang="fr-FR" sz="1300" kern="1200" dirty="0" err="1"/>
            <a:t>ensures</a:t>
          </a:r>
          <a:r>
            <a:rPr lang="fr-FR" sz="1300" kern="1200" dirty="0"/>
            <a:t> user adoption and acceptance.</a:t>
          </a:r>
          <a:endParaRPr lang="en-US" sz="1300" kern="1200" dirty="0"/>
        </a:p>
        <a:p>
          <a:pPr marL="0" lvl="0" indent="0" algn="ctr" defTabSz="577850">
            <a:lnSpc>
              <a:spcPct val="90000"/>
            </a:lnSpc>
            <a:spcBef>
              <a:spcPct val="0"/>
            </a:spcBef>
            <a:spcAft>
              <a:spcPct val="35000"/>
            </a:spcAft>
            <a:buNone/>
          </a:pPr>
          <a:r>
            <a:rPr lang="fr-FR" sz="1300" kern="1200" dirty="0" err="1"/>
            <a:t>Transparency</a:t>
          </a:r>
          <a:r>
            <a:rPr lang="fr-FR" sz="1300" kern="1200" dirty="0"/>
            <a:t> in AI </a:t>
          </a:r>
          <a:r>
            <a:rPr lang="fr-FR" sz="1300" kern="1200" dirty="0" err="1"/>
            <a:t>decision-making</a:t>
          </a:r>
          <a:r>
            <a:rPr lang="fr-FR" sz="1300" kern="1200" dirty="0"/>
            <a:t> </a:t>
          </a:r>
          <a:r>
            <a:rPr lang="fr-FR" sz="1300" kern="1200" dirty="0" err="1"/>
            <a:t>fosters</a:t>
          </a:r>
          <a:r>
            <a:rPr lang="fr-FR" sz="1300" kern="1200" dirty="0"/>
            <a:t> trust </a:t>
          </a:r>
          <a:r>
            <a:rPr lang="fr-FR" sz="1300" kern="1200" dirty="0" err="1"/>
            <a:t>among</a:t>
          </a:r>
          <a:r>
            <a:rPr lang="fr-FR" sz="1300" kern="1200" dirty="0"/>
            <a:t> end-</a:t>
          </a:r>
          <a:r>
            <a:rPr lang="fr-FR" sz="1300" kern="1200" dirty="0" err="1"/>
            <a:t>users</a:t>
          </a:r>
          <a:r>
            <a:rPr lang="fr-FR" sz="1300" kern="1200" dirty="0"/>
            <a:t>.</a:t>
          </a:r>
          <a:endParaRPr lang="en-US" sz="1300" kern="1200" dirty="0"/>
        </a:p>
      </dsp:txBody>
      <dsp:txXfrm>
        <a:off x="3932810" y="2828640"/>
        <a:ext cx="3341249" cy="801671"/>
      </dsp:txXfrm>
    </dsp:sp>
    <dsp:sp modelId="{D857F655-5997-4A94-9FB4-567685EB5835}">
      <dsp:nvSpPr>
        <dsp:cNvPr id="0" name=""/>
        <dsp:cNvSpPr/>
      </dsp:nvSpPr>
      <dsp:spPr>
        <a:xfrm>
          <a:off x="8944685" y="991788"/>
          <a:ext cx="1169437" cy="1169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21ABAE-29B2-4FEF-B4E7-FECF9693659E}">
      <dsp:nvSpPr>
        <dsp:cNvPr id="0" name=""/>
        <dsp:cNvSpPr/>
      </dsp:nvSpPr>
      <dsp:spPr>
        <a:xfrm>
          <a:off x="7858779" y="2274682"/>
          <a:ext cx="3341249" cy="501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fr-FR" sz="1800" b="1" kern="1200"/>
            <a:t>Monitoring and Iteration:</a:t>
          </a:r>
          <a:endParaRPr lang="en-US" sz="1800" kern="1200"/>
        </a:p>
      </dsp:txBody>
      <dsp:txXfrm>
        <a:off x="7858779" y="2274682"/>
        <a:ext cx="3341249" cy="501187"/>
      </dsp:txXfrm>
    </dsp:sp>
    <dsp:sp modelId="{C117ABBA-D042-4B1A-8C33-8111D683AEA6}">
      <dsp:nvSpPr>
        <dsp:cNvPr id="0" name=""/>
        <dsp:cNvSpPr/>
      </dsp:nvSpPr>
      <dsp:spPr>
        <a:xfrm>
          <a:off x="7858779" y="2828640"/>
          <a:ext cx="3341249" cy="80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fr-FR" sz="1300" kern="1200" dirty="0" err="1"/>
            <a:t>Continuous</a:t>
          </a:r>
          <a:r>
            <a:rPr lang="fr-FR" sz="1300" kern="1200" dirty="0"/>
            <a:t> monitoring post-</a:t>
          </a:r>
          <a:r>
            <a:rPr lang="fr-FR" sz="1300" kern="1200" dirty="0" err="1"/>
            <a:t>deployment</a:t>
          </a:r>
          <a:r>
            <a:rPr lang="fr-FR" sz="1300" kern="1200" dirty="0"/>
            <a:t> </a:t>
          </a:r>
          <a:r>
            <a:rPr lang="fr-FR" sz="1300" kern="1200" dirty="0" err="1"/>
            <a:t>helps</a:t>
          </a:r>
          <a:r>
            <a:rPr lang="fr-FR" sz="1300" kern="1200" dirty="0"/>
            <a:t> </a:t>
          </a:r>
          <a:r>
            <a:rPr lang="fr-FR" sz="1300" kern="1200" dirty="0" err="1"/>
            <a:t>identify</a:t>
          </a:r>
          <a:r>
            <a:rPr lang="fr-FR" sz="1300" kern="1200" dirty="0"/>
            <a:t> issues and </a:t>
          </a:r>
          <a:r>
            <a:rPr lang="fr-FR" sz="1300" kern="1200" dirty="0" err="1"/>
            <a:t>improve</a:t>
          </a:r>
          <a:r>
            <a:rPr lang="fr-FR" sz="1300" kern="1200" dirty="0"/>
            <a:t> performance.</a:t>
          </a:r>
          <a:endParaRPr lang="en-US" sz="1300" kern="1200" dirty="0"/>
        </a:p>
        <a:p>
          <a:pPr marL="0" lvl="0" indent="0" algn="ctr" defTabSz="577850">
            <a:lnSpc>
              <a:spcPct val="90000"/>
            </a:lnSpc>
            <a:spcBef>
              <a:spcPct val="0"/>
            </a:spcBef>
            <a:spcAft>
              <a:spcPct val="35000"/>
            </a:spcAft>
            <a:buNone/>
          </a:pPr>
          <a:r>
            <a:rPr lang="fr-FR" sz="1300" kern="1200" dirty="0" err="1"/>
            <a:t>Iterative</a:t>
          </a:r>
          <a:r>
            <a:rPr lang="fr-FR" sz="1300" kern="1200" dirty="0"/>
            <a:t> updates </a:t>
          </a:r>
          <a:r>
            <a:rPr lang="fr-FR" sz="1300" kern="1200" dirty="0" err="1"/>
            <a:t>based</a:t>
          </a:r>
          <a:r>
            <a:rPr lang="fr-FR" sz="1300" kern="1200" dirty="0"/>
            <a:t> on real-world feedback </a:t>
          </a:r>
          <a:r>
            <a:rPr lang="fr-FR" sz="1300" kern="1200" dirty="0" err="1"/>
            <a:t>enhance</a:t>
          </a:r>
          <a:r>
            <a:rPr lang="fr-FR" sz="1300" kern="1200" dirty="0"/>
            <a:t> the system over time.</a:t>
          </a:r>
          <a:endParaRPr lang="en-US" sz="1300" kern="1200" dirty="0"/>
        </a:p>
      </dsp:txBody>
      <dsp:txXfrm>
        <a:off x="7858779" y="2828640"/>
        <a:ext cx="3341249" cy="80167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12/02/2024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12/02/2024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12/02/2024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fr-FR" smtClean="0"/>
              <a:t>12/02/2024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fr-FR" smtClean="0"/>
              <a:t>‹N°›</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Hand Drawn Graphs">
            <a:extLst>
              <a:ext uri="{FF2B5EF4-FFF2-40B4-BE49-F238E27FC236}">
                <a16:creationId xmlns:a16="http://schemas.microsoft.com/office/drawing/2014/main" id="{C937BEAE-18C1-20FF-AD1D-F1A690AAFC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b="1" dirty="0">
                <a:solidFill>
                  <a:srgbClr val="FFFFFF"/>
                </a:solidFill>
                <a:ea typeface="+mj-lt"/>
                <a:cs typeface="+mj-lt"/>
              </a:rPr>
              <a:t>Innovative </a:t>
            </a:r>
            <a:r>
              <a:rPr lang="fr-FR" sz="5200" b="1" dirty="0" err="1">
                <a:solidFill>
                  <a:srgbClr val="FFFFFF"/>
                </a:solidFill>
                <a:ea typeface="+mj-lt"/>
                <a:cs typeface="+mj-lt"/>
              </a:rPr>
              <a:t>Projects</a:t>
            </a:r>
            <a:r>
              <a:rPr lang="fr-FR" sz="5200" b="1" dirty="0">
                <a:solidFill>
                  <a:srgbClr val="FFFFFF"/>
                </a:solidFill>
                <a:ea typeface="+mj-lt"/>
                <a:cs typeface="+mj-lt"/>
              </a:rPr>
              <a:t> in AI</a:t>
            </a:r>
            <a:endParaRPr lang="fr-FR" sz="5200" b="1" dirty="0">
              <a:solidFill>
                <a:srgbClr val="FFFFFF"/>
              </a:solidFill>
              <a:ea typeface="Calibri Light"/>
              <a:cs typeface="Calibri Light"/>
            </a:endParaRPr>
          </a:p>
        </p:txBody>
      </p:sp>
      <p:sp>
        <p:nvSpPr>
          <p:cNvPr id="3" name="Sous-titr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fr-FR" b="1" dirty="0">
                <a:solidFill>
                  <a:srgbClr val="FFFFFF"/>
                </a:solidFill>
                <a:ea typeface="Calibri"/>
                <a:cs typeface="Calibri"/>
              </a:rPr>
              <a:t>Master 1 SDIA</a:t>
            </a:r>
          </a:p>
          <a:p>
            <a:r>
              <a:rPr lang="fr-FR" b="1" dirty="0">
                <a:solidFill>
                  <a:srgbClr val="FFFFFF"/>
                </a:solidFill>
                <a:ea typeface="Calibri"/>
                <a:cs typeface="Calibri"/>
              </a:rPr>
              <a:t>Pr. A LAYEB</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899F-E8A4-EEF3-E4DE-8461ACCE273A}"/>
              </a:ext>
            </a:extLst>
          </p:cNvPr>
          <p:cNvSpPr>
            <a:spLocks noGrp="1"/>
          </p:cNvSpPr>
          <p:nvPr>
            <p:ph type="title"/>
          </p:nvPr>
        </p:nvSpPr>
        <p:spPr/>
        <p:txBody>
          <a:bodyPr/>
          <a:lstStyle/>
          <a:p>
            <a:r>
              <a:rPr lang="fr-FR" b="1" dirty="0"/>
              <a:t>Case </a:t>
            </a:r>
            <a:r>
              <a:rPr lang="fr-FR" b="1" dirty="0" err="1"/>
              <a:t>Studies</a:t>
            </a:r>
            <a:r>
              <a:rPr lang="fr-FR" b="1" dirty="0"/>
              <a:t>: </a:t>
            </a:r>
            <a:r>
              <a:rPr lang="fr-FR" sz="3200" b="1" dirty="0"/>
              <a:t>Education</a:t>
            </a:r>
            <a:endParaRPr lang="fr-FR" sz="3200" dirty="0"/>
          </a:p>
        </p:txBody>
      </p:sp>
      <p:sp>
        <p:nvSpPr>
          <p:cNvPr id="3" name="Espace réservé du contenu 2">
            <a:extLst>
              <a:ext uri="{FF2B5EF4-FFF2-40B4-BE49-F238E27FC236}">
                <a16:creationId xmlns:a16="http://schemas.microsoft.com/office/drawing/2014/main" id="{274F8522-ED47-21B8-34C3-F054CD940ECD}"/>
              </a:ext>
            </a:extLst>
          </p:cNvPr>
          <p:cNvSpPr>
            <a:spLocks noGrp="1"/>
          </p:cNvSpPr>
          <p:nvPr>
            <p:ph idx="1"/>
          </p:nvPr>
        </p:nvSpPr>
        <p:spPr>
          <a:xfrm>
            <a:off x="838200" y="1825625"/>
            <a:ext cx="10515600" cy="4660555"/>
          </a:xfrm>
        </p:spPr>
        <p:txBody>
          <a:bodyPr vert="horz" lIns="91440" tIns="45720" rIns="91440" bIns="45720" rtlCol="0" anchor="t">
            <a:noAutofit/>
          </a:bodyPr>
          <a:lstStyle/>
          <a:p>
            <a:endParaRPr lang="fr-FR" b="1" dirty="0">
              <a:ea typeface="Calibri"/>
              <a:cs typeface="Calibri"/>
            </a:endParaRPr>
          </a:p>
          <a:p>
            <a:endParaRPr lang="fr-FR" b="1" dirty="0">
              <a:ea typeface="Calibri"/>
              <a:cs typeface="Calibri"/>
            </a:endParaRPr>
          </a:p>
          <a:p>
            <a:endParaRPr lang="fr-FR" dirty="0">
              <a:ea typeface="Calibri"/>
              <a:cs typeface="Calibri"/>
            </a:endParaRPr>
          </a:p>
        </p:txBody>
      </p:sp>
      <p:pic>
        <p:nvPicPr>
          <p:cNvPr id="4" name="Image 3" descr="How Artificial Intelligence Is Used in Education | The Motley Fool">
            <a:extLst>
              <a:ext uri="{FF2B5EF4-FFF2-40B4-BE49-F238E27FC236}">
                <a16:creationId xmlns:a16="http://schemas.microsoft.com/office/drawing/2014/main" id="{6BD643F9-0DEA-78B0-5C11-6F7A7297B949}"/>
              </a:ext>
            </a:extLst>
          </p:cNvPr>
          <p:cNvPicPr>
            <a:picLocks noChangeAspect="1"/>
          </p:cNvPicPr>
          <p:nvPr/>
        </p:nvPicPr>
        <p:blipFill rotWithShape="1">
          <a:blip r:embed="rId2"/>
          <a:srcRect t="12380" b="6780"/>
          <a:stretch/>
        </p:blipFill>
        <p:spPr>
          <a:xfrm>
            <a:off x="695185" y="3153746"/>
            <a:ext cx="10587274" cy="3191069"/>
          </a:xfrm>
          <a:prstGeom prst="rect">
            <a:avLst/>
          </a:prstGeom>
        </p:spPr>
      </p:pic>
      <p:sp>
        <p:nvSpPr>
          <p:cNvPr id="5" name="ZoneTexte 4">
            <a:extLst>
              <a:ext uri="{FF2B5EF4-FFF2-40B4-BE49-F238E27FC236}">
                <a16:creationId xmlns:a16="http://schemas.microsoft.com/office/drawing/2014/main" id="{F20DDBCF-F419-1FD8-FCDA-DC82279B529C}"/>
              </a:ext>
            </a:extLst>
          </p:cNvPr>
          <p:cNvSpPr txBox="1"/>
          <p:nvPr/>
        </p:nvSpPr>
        <p:spPr>
          <a:xfrm>
            <a:off x="667265" y="1465767"/>
            <a:ext cx="1085746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Aparajita"/>
              </a:rPr>
              <a:t>AI is growing rapidly in the education sector, and it is becoming a multi-billion dollar global market. This rapid growth is due to its ability to transform many aspects of the teaching and learning processes. AI can create immersive virtual learning environments, produce “smart content,” ease language barriers, fill gaps between learning and teaching, create specialized plans for each student, and much more. </a:t>
            </a:r>
            <a:endParaRPr lang="en-US" sz="2000" dirty="0">
              <a:latin typeface="Calibri"/>
              <a:ea typeface="Calibri"/>
            </a:endParaRPr>
          </a:p>
        </p:txBody>
      </p:sp>
    </p:spTree>
    <p:extLst>
      <p:ext uri="{BB962C8B-B14F-4D97-AF65-F5344CB8AC3E}">
        <p14:creationId xmlns:p14="http://schemas.microsoft.com/office/powerpoint/2010/main" val="282118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641899F-E8A4-EEF3-E4DE-8461ACCE273A}"/>
              </a:ext>
            </a:extLst>
          </p:cNvPr>
          <p:cNvSpPr>
            <a:spLocks noGrp="1"/>
          </p:cNvSpPr>
          <p:nvPr>
            <p:ph type="title"/>
          </p:nvPr>
        </p:nvSpPr>
        <p:spPr>
          <a:xfrm>
            <a:off x="630936" y="639520"/>
            <a:ext cx="3429000" cy="1719072"/>
          </a:xfrm>
        </p:spPr>
        <p:txBody>
          <a:bodyPr anchor="b">
            <a:normAutofit/>
          </a:bodyPr>
          <a:lstStyle/>
          <a:p>
            <a:r>
              <a:rPr lang="fr-FR" sz="3800" b="1" dirty="0"/>
              <a:t>Case </a:t>
            </a:r>
            <a:r>
              <a:rPr lang="fr-FR" sz="3800" b="1" dirty="0" err="1"/>
              <a:t>Studies</a:t>
            </a:r>
            <a:r>
              <a:rPr lang="fr-FR" sz="3800" b="1" dirty="0"/>
              <a:t>: </a:t>
            </a:r>
            <a:r>
              <a:rPr lang="fr-FR" sz="3800" b="1" dirty="0" err="1"/>
              <a:t>autonomuous</a:t>
            </a:r>
            <a:r>
              <a:rPr lang="fr-FR" sz="3800" b="1" dirty="0"/>
              <a:t> </a:t>
            </a:r>
            <a:r>
              <a:rPr lang="fr-FR" sz="3800" b="1" dirty="0" err="1"/>
              <a:t>vehicle</a:t>
            </a:r>
            <a:endParaRPr lang="fr-FR" sz="38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74F8522-ED47-21B8-34C3-F054CD940ECD}"/>
              </a:ext>
            </a:extLst>
          </p:cNvPr>
          <p:cNvSpPr>
            <a:spLocks noGrp="1"/>
          </p:cNvSpPr>
          <p:nvPr>
            <p:ph idx="1"/>
          </p:nvPr>
        </p:nvSpPr>
        <p:spPr>
          <a:xfrm>
            <a:off x="630936" y="2807208"/>
            <a:ext cx="3429000" cy="3410712"/>
          </a:xfrm>
        </p:spPr>
        <p:txBody>
          <a:bodyPr vert="horz" lIns="91440" tIns="45720" rIns="91440" bIns="45720" rtlCol="0" anchor="t">
            <a:normAutofit/>
          </a:bodyPr>
          <a:lstStyle/>
          <a:p>
            <a:endParaRPr lang="fr-FR" sz="2200" b="1">
              <a:ea typeface="Calibri"/>
              <a:cs typeface="Calibri"/>
            </a:endParaRPr>
          </a:p>
          <a:p>
            <a:endParaRPr lang="fr-FR" sz="2200" b="1">
              <a:ea typeface="Calibri"/>
              <a:cs typeface="Calibri"/>
            </a:endParaRPr>
          </a:p>
          <a:p>
            <a:endParaRPr lang="fr-FR" sz="2200">
              <a:ea typeface="Calibri"/>
              <a:cs typeface="Calibri"/>
            </a:endParaRPr>
          </a:p>
        </p:txBody>
      </p:sp>
      <p:pic>
        <p:nvPicPr>
          <p:cNvPr id="5" name="Image 4" descr="How AI in Self-Driving Cars Changing the Automobile Industry">
            <a:extLst>
              <a:ext uri="{FF2B5EF4-FFF2-40B4-BE49-F238E27FC236}">
                <a16:creationId xmlns:a16="http://schemas.microsoft.com/office/drawing/2014/main" id="{FD14D566-C89A-49E9-FF9C-C612C882B194}"/>
              </a:ext>
            </a:extLst>
          </p:cNvPr>
          <p:cNvPicPr>
            <a:picLocks noChangeAspect="1"/>
          </p:cNvPicPr>
          <p:nvPr/>
        </p:nvPicPr>
        <p:blipFill>
          <a:blip r:embed="rId2"/>
          <a:stretch>
            <a:fillRect/>
          </a:stretch>
        </p:blipFill>
        <p:spPr>
          <a:xfrm>
            <a:off x="6095917" y="1497301"/>
            <a:ext cx="5194369" cy="4357667"/>
          </a:xfrm>
          <a:prstGeom prst="rect">
            <a:avLst/>
          </a:prstGeom>
        </p:spPr>
      </p:pic>
      <p:sp>
        <p:nvSpPr>
          <p:cNvPr id="4" name="ZoneTexte 3">
            <a:extLst>
              <a:ext uri="{FF2B5EF4-FFF2-40B4-BE49-F238E27FC236}">
                <a16:creationId xmlns:a16="http://schemas.microsoft.com/office/drawing/2014/main" id="{4B0CA8B8-D9B7-2001-04FC-E2C02EA0B05E}"/>
              </a:ext>
            </a:extLst>
          </p:cNvPr>
          <p:cNvSpPr txBox="1"/>
          <p:nvPr/>
        </p:nvSpPr>
        <p:spPr>
          <a:xfrm>
            <a:off x="643278" y="2975915"/>
            <a:ext cx="414363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A self-driving car (sometimes called an </a:t>
            </a:r>
            <a:r>
              <a:rPr lang="en-US" sz="2400" i="1" dirty="0">
                <a:latin typeface="Calibri"/>
                <a:ea typeface="Calibri"/>
                <a:cs typeface="Calibri"/>
              </a:rPr>
              <a:t>autonomous car</a:t>
            </a:r>
            <a:r>
              <a:rPr lang="en-US" sz="2400" dirty="0">
                <a:latin typeface="Calibri"/>
                <a:ea typeface="Calibri"/>
                <a:cs typeface="Calibri"/>
              </a:rPr>
              <a:t> or </a:t>
            </a:r>
            <a:r>
              <a:rPr lang="en-US" sz="2400" i="1" dirty="0">
                <a:latin typeface="Calibri"/>
                <a:ea typeface="Calibri"/>
                <a:cs typeface="Calibri"/>
              </a:rPr>
              <a:t>driverless car</a:t>
            </a:r>
            <a:r>
              <a:rPr lang="en-US" sz="2400" dirty="0">
                <a:latin typeface="Calibri"/>
                <a:ea typeface="Calibri"/>
                <a:cs typeface="Calibri"/>
              </a:rPr>
              <a:t>) is a vehicle that uses a combination of sensors, cameras, radar and artificial intelligence (AI) to travel between destinations without a human operator</a:t>
            </a:r>
          </a:p>
        </p:txBody>
      </p:sp>
    </p:spTree>
    <p:extLst>
      <p:ext uri="{BB962C8B-B14F-4D97-AF65-F5344CB8AC3E}">
        <p14:creationId xmlns:p14="http://schemas.microsoft.com/office/powerpoint/2010/main" val="338991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01786A1-6348-4CE7-EA19-FA9D1D56785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b="1" dirty="0"/>
              <a:t>Case Studies: AI and Drones</a:t>
            </a:r>
          </a:p>
        </p:txBody>
      </p:sp>
      <p:sp>
        <p:nvSpPr>
          <p:cNvPr id="53" name="Rectangle 5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space réservé du contenu 3" descr="The Rise of AI Drones: Intelligent Flying Machines">
            <a:extLst>
              <a:ext uri="{FF2B5EF4-FFF2-40B4-BE49-F238E27FC236}">
                <a16:creationId xmlns:a16="http://schemas.microsoft.com/office/drawing/2014/main" id="{5B75D58D-9308-790E-3E18-F1CEBB9E2B22}"/>
              </a:ext>
            </a:extLst>
          </p:cNvPr>
          <p:cNvPicPr>
            <a:picLocks noGrp="1" noChangeAspect="1"/>
          </p:cNvPicPr>
          <p:nvPr>
            <p:ph idx="1"/>
          </p:nvPr>
        </p:nvPicPr>
        <p:blipFill rotWithShape="1">
          <a:blip r:embed="rId2"/>
          <a:srcRect r="10525" b="2"/>
          <a:stretch/>
        </p:blipFill>
        <p:spPr>
          <a:xfrm>
            <a:off x="908304" y="2478024"/>
            <a:ext cx="6009855" cy="3694176"/>
          </a:xfrm>
          <a:prstGeom prst="rect">
            <a:avLst/>
          </a:prstGeom>
        </p:spPr>
      </p:pic>
      <p:sp>
        <p:nvSpPr>
          <p:cNvPr id="3" name="ZoneTexte 2">
            <a:extLst>
              <a:ext uri="{FF2B5EF4-FFF2-40B4-BE49-F238E27FC236}">
                <a16:creationId xmlns:a16="http://schemas.microsoft.com/office/drawing/2014/main" id="{6CFE3BEC-FE3C-B2CA-3074-83B603BBDF04}"/>
              </a:ext>
            </a:extLst>
          </p:cNvPr>
          <p:cNvSpPr txBox="1"/>
          <p:nvPr/>
        </p:nvSpPr>
        <p:spPr>
          <a:xfrm>
            <a:off x="7184571" y="1847461"/>
            <a:ext cx="4807463" cy="43247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400" dirty="0"/>
              <a:t>Drones have become a popular and important technology in recent years, used in everything from aerial photography to military operations. </a:t>
            </a:r>
          </a:p>
          <a:p>
            <a:pPr indent="-228600">
              <a:lnSpc>
                <a:spcPct val="90000"/>
              </a:lnSpc>
              <a:spcAft>
                <a:spcPts val="600"/>
              </a:spcAft>
              <a:buFont typeface="Arial" panose="020B0604020202020204" pitchFamily="34" charset="0"/>
              <a:buChar char="•"/>
            </a:pPr>
            <a:r>
              <a:rPr lang="en-US" sz="2400" dirty="0"/>
              <a:t>With advancements in artificial intelligence (AI), drones are now able to do much more than just fly and capture images. </a:t>
            </a:r>
          </a:p>
          <a:p>
            <a:pPr indent="-228600">
              <a:lnSpc>
                <a:spcPct val="90000"/>
              </a:lnSpc>
              <a:spcAft>
                <a:spcPts val="600"/>
              </a:spcAft>
              <a:buFont typeface="Arial" panose="020B0604020202020204" pitchFamily="34" charset="0"/>
              <a:buChar char="•"/>
            </a:pPr>
            <a:r>
              <a:rPr lang="en-US" sz="2400" dirty="0"/>
              <a:t>AI technology has revolutionized the capabilities of drones, making them more intelligent, efficient, and autonomous than ever before.</a:t>
            </a:r>
          </a:p>
        </p:txBody>
      </p:sp>
    </p:spTree>
    <p:extLst>
      <p:ext uri="{BB962C8B-B14F-4D97-AF65-F5344CB8AC3E}">
        <p14:creationId xmlns:p14="http://schemas.microsoft.com/office/powerpoint/2010/main" val="225043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C7EA1-A6AF-4963-A7A3-DB55C4569DD5}"/>
              </a:ext>
            </a:extLst>
          </p:cNvPr>
          <p:cNvSpPr>
            <a:spLocks noGrp="1"/>
          </p:cNvSpPr>
          <p:nvPr>
            <p:ph type="title"/>
          </p:nvPr>
        </p:nvSpPr>
        <p:spPr/>
        <p:txBody>
          <a:bodyPr>
            <a:normAutofit/>
          </a:bodyPr>
          <a:lstStyle/>
          <a:p>
            <a:r>
              <a:rPr lang="en-US" dirty="0"/>
              <a:t>Designing innovative AI projects</a:t>
            </a:r>
            <a:endParaRPr lang="fr-FR" dirty="0"/>
          </a:p>
        </p:txBody>
      </p:sp>
      <p:sp>
        <p:nvSpPr>
          <p:cNvPr id="3" name="Espace réservé du contenu 2">
            <a:extLst>
              <a:ext uri="{FF2B5EF4-FFF2-40B4-BE49-F238E27FC236}">
                <a16:creationId xmlns:a16="http://schemas.microsoft.com/office/drawing/2014/main" id="{92DA8DD7-9176-431D-9D8C-C144A762E2DF}"/>
              </a:ext>
            </a:extLst>
          </p:cNvPr>
          <p:cNvSpPr>
            <a:spLocks noGrp="1"/>
          </p:cNvSpPr>
          <p:nvPr>
            <p:ph idx="1"/>
          </p:nvPr>
        </p:nvSpPr>
        <p:spPr>
          <a:xfrm>
            <a:off x="838200" y="1433739"/>
            <a:ext cx="10515600" cy="5059135"/>
          </a:xfrm>
        </p:spPr>
        <p:txBody>
          <a:bodyPr>
            <a:normAutofit fontScale="85000" lnSpcReduction="10000"/>
          </a:bodyPr>
          <a:lstStyle/>
          <a:p>
            <a:pPr algn="l"/>
            <a:r>
              <a:rPr lang="en-US" sz="2900" b="0" i="0" dirty="0">
                <a:effectLst/>
              </a:rPr>
              <a:t>Designing innovative AI projects involves a combination of strategic planning, technical expertise, and creativity. Here are some methods and approaches that are commonly used:</a:t>
            </a:r>
          </a:p>
          <a:p>
            <a:pPr algn="l">
              <a:buFont typeface="+mj-lt"/>
              <a:buAutoNum type="arabicPeriod"/>
            </a:pPr>
            <a:r>
              <a:rPr lang="en-US" sz="2900" b="1" i="0" dirty="0">
                <a:effectLst/>
              </a:rPr>
              <a:t>Identify a Problem or Opportunity:</a:t>
            </a:r>
            <a:endParaRPr lang="en-US" sz="2900" b="0" i="0" dirty="0">
              <a:effectLst/>
            </a:endParaRPr>
          </a:p>
          <a:p>
            <a:pPr marL="457200" lvl="1" indent="0" algn="l">
              <a:buNone/>
            </a:pPr>
            <a:r>
              <a:rPr lang="en-US" sz="2900" b="0" i="0" dirty="0">
                <a:effectLst/>
              </a:rPr>
              <a:t>Start by identifying a real-world problem or opportunity that can benefit from AI solutions. Understand the domain and stakeholders involved.</a:t>
            </a:r>
          </a:p>
          <a:p>
            <a:pPr algn="l">
              <a:buFont typeface="+mj-lt"/>
              <a:buAutoNum type="arabicPeriod"/>
            </a:pPr>
            <a:r>
              <a:rPr lang="en-US" sz="2900" b="1" i="0" dirty="0">
                <a:effectLst/>
              </a:rPr>
              <a:t>Define Clear Objectives:</a:t>
            </a:r>
            <a:endParaRPr lang="en-US" sz="2900" b="0" i="0" dirty="0">
              <a:effectLst/>
            </a:endParaRPr>
          </a:p>
          <a:p>
            <a:pPr marL="457200" lvl="1" indent="0" algn="l">
              <a:buNone/>
            </a:pPr>
            <a:r>
              <a:rPr lang="en-US" sz="2900" b="0" i="0" dirty="0">
                <a:effectLst/>
              </a:rPr>
              <a:t>Clearly define the objectives of your AI project. What are you trying to achieve? Define measurable goals that align with the problem or opportunity you identified.</a:t>
            </a:r>
          </a:p>
          <a:p>
            <a:pPr algn="l">
              <a:buFont typeface="+mj-lt"/>
              <a:buAutoNum type="arabicPeriod"/>
            </a:pPr>
            <a:r>
              <a:rPr lang="en-US" sz="2900" b="1" i="0" dirty="0">
                <a:effectLst/>
              </a:rPr>
              <a:t>Data Collection and Preparation:</a:t>
            </a:r>
            <a:endParaRPr lang="en-US" sz="2900" b="0" i="0" dirty="0">
              <a:effectLst/>
            </a:endParaRPr>
          </a:p>
          <a:p>
            <a:pPr marL="457200" lvl="1" indent="0" algn="l">
              <a:buNone/>
            </a:pPr>
            <a:r>
              <a:rPr lang="en-US" sz="2900" b="0" i="0" dirty="0">
                <a:effectLst/>
              </a:rPr>
              <a:t>Gather relevant data for training and testing your AI model. Ensure the data is representative, clean, and appropriately labeled. Data preparation is a crucial step to ensure the quality and effectiveness of your AI system.</a:t>
            </a:r>
          </a:p>
          <a:p>
            <a:pPr marL="457200" lvl="1" indent="0" algn="l">
              <a:buNone/>
            </a:pPr>
            <a:endParaRPr lang="en-US" b="0" i="0" dirty="0">
              <a:effectLst/>
            </a:endParaRPr>
          </a:p>
        </p:txBody>
      </p:sp>
    </p:spTree>
    <p:extLst>
      <p:ext uri="{BB962C8B-B14F-4D97-AF65-F5344CB8AC3E}">
        <p14:creationId xmlns:p14="http://schemas.microsoft.com/office/powerpoint/2010/main" val="91391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C7EA1-A6AF-4963-A7A3-DB55C4569DD5}"/>
              </a:ext>
            </a:extLst>
          </p:cNvPr>
          <p:cNvSpPr>
            <a:spLocks noGrp="1"/>
          </p:cNvSpPr>
          <p:nvPr>
            <p:ph type="title"/>
          </p:nvPr>
        </p:nvSpPr>
        <p:spPr/>
        <p:txBody>
          <a:bodyPr>
            <a:normAutofit/>
          </a:bodyPr>
          <a:lstStyle/>
          <a:p>
            <a:r>
              <a:rPr lang="en-US" dirty="0"/>
              <a:t>Designing innovative AI projects</a:t>
            </a:r>
            <a:endParaRPr lang="fr-FR" dirty="0"/>
          </a:p>
        </p:txBody>
      </p:sp>
      <p:sp>
        <p:nvSpPr>
          <p:cNvPr id="3" name="Espace réservé du contenu 2">
            <a:extLst>
              <a:ext uri="{FF2B5EF4-FFF2-40B4-BE49-F238E27FC236}">
                <a16:creationId xmlns:a16="http://schemas.microsoft.com/office/drawing/2014/main" id="{92DA8DD7-9176-431D-9D8C-C144A762E2DF}"/>
              </a:ext>
            </a:extLst>
          </p:cNvPr>
          <p:cNvSpPr>
            <a:spLocks noGrp="1"/>
          </p:cNvSpPr>
          <p:nvPr>
            <p:ph idx="1"/>
          </p:nvPr>
        </p:nvSpPr>
        <p:spPr>
          <a:xfrm>
            <a:off x="838200" y="1433739"/>
            <a:ext cx="10515600" cy="5059135"/>
          </a:xfrm>
        </p:spPr>
        <p:txBody>
          <a:bodyPr>
            <a:normAutofit fontScale="92500" lnSpcReduction="10000"/>
          </a:bodyPr>
          <a:lstStyle/>
          <a:p>
            <a:pPr marL="0" indent="0" algn="l">
              <a:buNone/>
            </a:pPr>
            <a:r>
              <a:rPr lang="en-US" sz="2900" b="1" i="0" dirty="0">
                <a:effectLst/>
              </a:rPr>
              <a:t>4. Choose the Right Algorithms:</a:t>
            </a:r>
            <a:endParaRPr lang="en-US" sz="2900" b="0" i="0" dirty="0">
              <a:effectLst/>
            </a:endParaRPr>
          </a:p>
          <a:p>
            <a:pPr marL="457200" lvl="1" indent="0" algn="l">
              <a:buNone/>
            </a:pPr>
            <a:r>
              <a:rPr lang="en-US" sz="2900" b="0" i="0" dirty="0">
                <a:effectLst/>
              </a:rPr>
              <a:t>Select the appropriate machine learning or deep learning algorithms based on the nature of your problem. Consider factors such as data complexity, size, and available resources.</a:t>
            </a:r>
          </a:p>
          <a:p>
            <a:pPr marL="0" indent="0">
              <a:buNone/>
            </a:pPr>
            <a:r>
              <a:rPr lang="en-US" sz="2900" b="1" dirty="0"/>
              <a:t>5. Experimentation and Prototyping:</a:t>
            </a:r>
          </a:p>
          <a:p>
            <a:pPr marL="447675" indent="-93663" algn="l">
              <a:buNone/>
            </a:pPr>
            <a:r>
              <a:rPr lang="en-US" sz="2900" b="0" i="0" dirty="0">
                <a:effectLst/>
              </a:rPr>
              <a:t>  </a:t>
            </a:r>
            <a:r>
              <a:rPr lang="en-US" sz="2900" dirty="0"/>
              <a:t>Experiment with different models and techniques. Build prototypes to test the feasibility of your approach. This iterative process helps in refining your ideas and selecting the most effective solution.</a:t>
            </a:r>
          </a:p>
          <a:p>
            <a:pPr marL="514350" indent="-514350" algn="l">
              <a:buFont typeface="+mj-lt"/>
              <a:buAutoNum type="arabicPeriod" startAt="6"/>
            </a:pPr>
            <a:r>
              <a:rPr lang="en-US" sz="2900" b="1" dirty="0"/>
              <a:t>Interdisciplinary Collaboration:</a:t>
            </a:r>
          </a:p>
          <a:p>
            <a:pPr marL="457200" lvl="1" indent="0" algn="l">
              <a:buNone/>
            </a:pPr>
            <a:r>
              <a:rPr lang="en-US" sz="2900" b="0" i="0" dirty="0">
                <a:effectLst/>
              </a:rPr>
              <a:t>Foster collaboration between experts from different domains. AI projects often require expertise in both the technical and application domains. Engage with domain experts to ensure a comprehensive understanding of the problem.</a:t>
            </a:r>
          </a:p>
          <a:p>
            <a:pPr marL="457200" lvl="1" indent="0" algn="l">
              <a:buNone/>
            </a:pPr>
            <a:endParaRPr lang="en-US" b="0" i="0" dirty="0">
              <a:effectLst/>
            </a:endParaRPr>
          </a:p>
        </p:txBody>
      </p:sp>
    </p:spTree>
    <p:extLst>
      <p:ext uri="{BB962C8B-B14F-4D97-AF65-F5344CB8AC3E}">
        <p14:creationId xmlns:p14="http://schemas.microsoft.com/office/powerpoint/2010/main" val="44354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C363AB-9BCF-40AA-912F-FF8C689D163D}"/>
              </a:ext>
            </a:extLst>
          </p:cNvPr>
          <p:cNvSpPr>
            <a:spLocks noGrp="1"/>
          </p:cNvSpPr>
          <p:nvPr>
            <p:ph type="title"/>
          </p:nvPr>
        </p:nvSpPr>
        <p:spPr>
          <a:xfrm>
            <a:off x="838200" y="365125"/>
            <a:ext cx="10515600" cy="726557"/>
          </a:xfrm>
        </p:spPr>
        <p:txBody>
          <a:bodyPr/>
          <a:lstStyle/>
          <a:p>
            <a:r>
              <a:rPr lang="en-US" dirty="0"/>
              <a:t>Designing innovative AI projects</a:t>
            </a:r>
            <a:endParaRPr lang="fr-FR" dirty="0"/>
          </a:p>
        </p:txBody>
      </p:sp>
      <p:sp>
        <p:nvSpPr>
          <p:cNvPr id="3" name="Espace réservé du contenu 2">
            <a:extLst>
              <a:ext uri="{FF2B5EF4-FFF2-40B4-BE49-F238E27FC236}">
                <a16:creationId xmlns:a16="http://schemas.microsoft.com/office/drawing/2014/main" id="{36D8430C-C26B-4C19-B37E-2D1177BF8C92}"/>
              </a:ext>
            </a:extLst>
          </p:cNvPr>
          <p:cNvSpPr>
            <a:spLocks noGrp="1"/>
          </p:cNvSpPr>
          <p:nvPr>
            <p:ph idx="1"/>
          </p:nvPr>
        </p:nvSpPr>
        <p:spPr>
          <a:xfrm>
            <a:off x="1043474" y="1502230"/>
            <a:ext cx="10515600" cy="5075852"/>
          </a:xfrm>
        </p:spPr>
        <p:txBody>
          <a:bodyPr>
            <a:normAutofit fontScale="55000" lnSpcReduction="20000"/>
          </a:bodyPr>
          <a:lstStyle/>
          <a:p>
            <a:pPr marL="514350" indent="-514350" algn="l">
              <a:buFont typeface="+mj-lt"/>
              <a:buAutoNum type="arabicPeriod" startAt="7"/>
            </a:pPr>
            <a:r>
              <a:rPr lang="en-US" sz="4900" b="1" i="0" dirty="0">
                <a:solidFill>
                  <a:srgbClr val="0D0D0D"/>
                </a:solidFill>
                <a:effectLst/>
              </a:rPr>
              <a:t>Ethical Considerations:</a:t>
            </a:r>
            <a:endParaRPr lang="en-US" sz="4900" b="0" i="0" dirty="0">
              <a:solidFill>
                <a:srgbClr val="0D0D0D"/>
              </a:solidFill>
              <a:effectLst/>
            </a:endParaRPr>
          </a:p>
          <a:p>
            <a:pPr marL="457200" lvl="1" indent="0" algn="l">
              <a:buNone/>
            </a:pPr>
            <a:r>
              <a:rPr lang="en-US" sz="4900" b="0" i="0" dirty="0">
                <a:solidFill>
                  <a:srgbClr val="0D0D0D"/>
                </a:solidFill>
                <a:effectLst/>
              </a:rPr>
              <a:t>Consider the ethical implications of your AI project. Ensure that your design and implementation adhere to ethical guidelines, privacy standards, and legal requirements.</a:t>
            </a:r>
          </a:p>
          <a:p>
            <a:pPr marL="514350" indent="-514350" algn="l">
              <a:buFont typeface="+mj-lt"/>
              <a:buAutoNum type="arabicPeriod" startAt="7"/>
            </a:pPr>
            <a:r>
              <a:rPr lang="en-US" sz="4900" b="1" i="0" dirty="0">
                <a:solidFill>
                  <a:srgbClr val="0D0D0D"/>
                </a:solidFill>
                <a:effectLst/>
              </a:rPr>
              <a:t>User-Centric Design:</a:t>
            </a:r>
            <a:endParaRPr lang="en-US" sz="4900" b="0" i="0" dirty="0">
              <a:solidFill>
                <a:srgbClr val="0D0D0D"/>
              </a:solidFill>
              <a:effectLst/>
            </a:endParaRPr>
          </a:p>
          <a:p>
            <a:pPr marL="457200" lvl="1" indent="0" algn="l">
              <a:buNone/>
            </a:pPr>
            <a:r>
              <a:rPr lang="en-US" sz="4900" b="0" i="0" dirty="0">
                <a:solidFill>
                  <a:srgbClr val="0D0D0D"/>
                </a:solidFill>
                <a:effectLst/>
              </a:rPr>
              <a:t>Keep the end-users in mind during the design process. Understand their needs, preferences, and pain points. Design AI solutions that are user-friendly and provide tangible benefits.</a:t>
            </a:r>
          </a:p>
          <a:p>
            <a:pPr marL="514350" indent="-514350" algn="l">
              <a:buFont typeface="+mj-lt"/>
              <a:buAutoNum type="arabicPeriod" startAt="7"/>
            </a:pPr>
            <a:r>
              <a:rPr lang="en-US" sz="4900" b="1" i="0" dirty="0">
                <a:solidFill>
                  <a:srgbClr val="0D0D0D"/>
                </a:solidFill>
                <a:effectLst/>
              </a:rPr>
              <a:t>Continuous Learning and Adaptation:</a:t>
            </a:r>
            <a:endParaRPr lang="en-US" sz="4900" b="0" i="0" dirty="0">
              <a:solidFill>
                <a:srgbClr val="0D0D0D"/>
              </a:solidFill>
              <a:effectLst/>
            </a:endParaRPr>
          </a:p>
          <a:p>
            <a:pPr marL="457200" lvl="1" indent="0" algn="l">
              <a:buNone/>
            </a:pPr>
            <a:r>
              <a:rPr lang="en-US" sz="4900" b="0" i="0" dirty="0">
                <a:solidFill>
                  <a:srgbClr val="0D0D0D"/>
                </a:solidFill>
                <a:effectLst/>
              </a:rPr>
              <a:t>AI models should be capable of learning and adapting over time. Implement mechanisms for continuous learning and model updates to improve performance as more data becomes available.</a:t>
            </a:r>
          </a:p>
          <a:p>
            <a:endParaRPr lang="fr-FR" dirty="0"/>
          </a:p>
        </p:txBody>
      </p:sp>
    </p:spTree>
    <p:extLst>
      <p:ext uri="{BB962C8B-B14F-4D97-AF65-F5344CB8AC3E}">
        <p14:creationId xmlns:p14="http://schemas.microsoft.com/office/powerpoint/2010/main" val="568387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2D0093-074D-403B-9CF1-1B0C8EF8B8A4}"/>
              </a:ext>
            </a:extLst>
          </p:cNvPr>
          <p:cNvSpPr>
            <a:spLocks noGrp="1"/>
          </p:cNvSpPr>
          <p:nvPr>
            <p:ph type="title"/>
          </p:nvPr>
        </p:nvSpPr>
        <p:spPr/>
        <p:txBody>
          <a:bodyPr/>
          <a:lstStyle/>
          <a:p>
            <a:r>
              <a:rPr lang="en-US" dirty="0"/>
              <a:t>Designing innovative AI projects</a:t>
            </a:r>
            <a:endParaRPr lang="fr-FR" dirty="0"/>
          </a:p>
        </p:txBody>
      </p:sp>
      <p:sp>
        <p:nvSpPr>
          <p:cNvPr id="3" name="Espace réservé du contenu 2">
            <a:extLst>
              <a:ext uri="{FF2B5EF4-FFF2-40B4-BE49-F238E27FC236}">
                <a16:creationId xmlns:a16="http://schemas.microsoft.com/office/drawing/2014/main" id="{C72B7F1A-E222-437C-B2B6-84935FC23994}"/>
              </a:ext>
            </a:extLst>
          </p:cNvPr>
          <p:cNvSpPr>
            <a:spLocks noGrp="1"/>
          </p:cNvSpPr>
          <p:nvPr>
            <p:ph idx="1"/>
          </p:nvPr>
        </p:nvSpPr>
        <p:spPr/>
        <p:txBody>
          <a:bodyPr>
            <a:normAutofit fontScale="40000" lnSpcReduction="20000"/>
          </a:bodyPr>
          <a:lstStyle/>
          <a:p>
            <a:pPr marL="0" indent="0" algn="l">
              <a:buNone/>
            </a:pPr>
            <a:r>
              <a:rPr lang="en-US" sz="6800" b="1" dirty="0">
                <a:solidFill>
                  <a:srgbClr val="0D0D0D"/>
                </a:solidFill>
              </a:rPr>
              <a:t>10. </a:t>
            </a:r>
            <a:r>
              <a:rPr lang="en-US" sz="6500" b="1" dirty="0">
                <a:solidFill>
                  <a:srgbClr val="0D0D0D"/>
                </a:solidFill>
              </a:rPr>
              <a:t>Iterative</a:t>
            </a:r>
            <a:r>
              <a:rPr lang="en-US" sz="6500" b="1" i="0" dirty="0">
                <a:solidFill>
                  <a:srgbClr val="0D0D0D"/>
                </a:solidFill>
                <a:effectLst/>
              </a:rPr>
              <a:t> Development:</a:t>
            </a:r>
            <a:endParaRPr lang="en-US" sz="6500" b="0" i="0" dirty="0">
              <a:solidFill>
                <a:srgbClr val="0D0D0D"/>
              </a:solidFill>
              <a:effectLst/>
            </a:endParaRPr>
          </a:p>
          <a:p>
            <a:pPr marL="457200" lvl="1" indent="0" algn="l">
              <a:buNone/>
            </a:pPr>
            <a:r>
              <a:rPr lang="en-US" sz="4900" b="0" i="0" dirty="0">
                <a:solidFill>
                  <a:srgbClr val="0D0D0D"/>
                </a:solidFill>
                <a:effectLst/>
              </a:rPr>
              <a:t>Adopt an iterative development process. Test and refine your AI system through multiple iterations. Collect feedback from users and stakeholders to make necessary adjustments.</a:t>
            </a:r>
          </a:p>
          <a:p>
            <a:pPr marL="0" indent="0">
              <a:buNone/>
            </a:pPr>
            <a:r>
              <a:rPr lang="en-US" sz="6800" b="1" dirty="0">
                <a:solidFill>
                  <a:srgbClr val="0D0D0D"/>
                </a:solidFill>
              </a:rPr>
              <a:t>11. Scalability and Deployment:</a:t>
            </a:r>
          </a:p>
          <a:p>
            <a:pPr marL="457200" lvl="1" indent="0" algn="l">
              <a:buNone/>
            </a:pPr>
            <a:r>
              <a:rPr lang="en-US" sz="4900" b="0" i="0" dirty="0">
                <a:solidFill>
                  <a:srgbClr val="0D0D0D"/>
                </a:solidFill>
                <a:effectLst/>
              </a:rPr>
              <a:t>Design your AI solution with scalability in mind. Consider how it will handle increasing amounts of data and users. Plan for efficient deployment and integration into existing systems.</a:t>
            </a:r>
          </a:p>
          <a:p>
            <a:pPr marL="0" indent="0">
              <a:buNone/>
            </a:pPr>
            <a:r>
              <a:rPr lang="en-US" sz="6800" b="1" dirty="0">
                <a:solidFill>
                  <a:srgbClr val="0D0D0D"/>
                </a:solidFill>
              </a:rPr>
              <a:t>12. Monitoring and Maintenance:</a:t>
            </a:r>
          </a:p>
          <a:p>
            <a:pPr marL="457200" lvl="1" indent="0" algn="l">
              <a:buNone/>
            </a:pPr>
            <a:r>
              <a:rPr lang="en-US" sz="4900" b="0" i="0" dirty="0">
                <a:solidFill>
                  <a:srgbClr val="0D0D0D"/>
                </a:solidFill>
                <a:effectLst/>
              </a:rPr>
              <a:t>Implement monitoring tools to keep track of your AI system's performance in real-world scenarios. Regularly update and maintain the system to ensure it continues to meet its objectives.</a:t>
            </a:r>
          </a:p>
          <a:p>
            <a:pPr marL="0" indent="0">
              <a:buNone/>
            </a:pPr>
            <a:r>
              <a:rPr lang="en-US" sz="6800" b="1" dirty="0">
                <a:solidFill>
                  <a:srgbClr val="0D0D0D"/>
                </a:solidFill>
              </a:rPr>
              <a:t>13. Feedback Loops:</a:t>
            </a:r>
          </a:p>
          <a:p>
            <a:pPr marL="457200" lvl="1" indent="0" algn="l">
              <a:buNone/>
            </a:pPr>
            <a:r>
              <a:rPr lang="en-US" sz="4900" b="0" i="0" dirty="0">
                <a:solidFill>
                  <a:srgbClr val="0D0D0D"/>
                </a:solidFill>
                <a:effectLst/>
              </a:rPr>
              <a:t>Establish feedback loops to continuously gather insights from users, monitor performance, and incorporate improvements. This iterative feedback process helps in refining the AI project over time.</a:t>
            </a:r>
          </a:p>
          <a:p>
            <a:endParaRPr lang="fr-FR" dirty="0"/>
          </a:p>
        </p:txBody>
      </p:sp>
    </p:spTree>
    <p:extLst>
      <p:ext uri="{BB962C8B-B14F-4D97-AF65-F5344CB8AC3E}">
        <p14:creationId xmlns:p14="http://schemas.microsoft.com/office/powerpoint/2010/main" val="109071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C30476-71EF-466D-883E-7B956D6219BE}"/>
              </a:ext>
            </a:extLst>
          </p:cNvPr>
          <p:cNvSpPr>
            <a:spLocks noGrp="1"/>
          </p:cNvSpPr>
          <p:nvPr>
            <p:ph type="title"/>
          </p:nvPr>
        </p:nvSpPr>
        <p:spPr/>
        <p:txBody>
          <a:bodyPr/>
          <a:lstStyle/>
          <a:p>
            <a:r>
              <a:rPr lang="fr-FR" dirty="0"/>
              <a:t>Design </a:t>
            </a:r>
            <a:r>
              <a:rPr lang="fr-FR" dirty="0" err="1"/>
              <a:t>processes</a:t>
            </a:r>
            <a:r>
              <a:rPr lang="fr-FR" dirty="0"/>
              <a:t> </a:t>
            </a:r>
            <a:r>
              <a:rPr lang="fr-FR" dirty="0" err="1"/>
              <a:t>methods</a:t>
            </a:r>
            <a:endParaRPr lang="fr-FR" dirty="0"/>
          </a:p>
        </p:txBody>
      </p:sp>
      <p:sp>
        <p:nvSpPr>
          <p:cNvPr id="3" name="Espace réservé du contenu 2">
            <a:extLst>
              <a:ext uri="{FF2B5EF4-FFF2-40B4-BE49-F238E27FC236}">
                <a16:creationId xmlns:a16="http://schemas.microsoft.com/office/drawing/2014/main" id="{3AD0BA42-9715-449A-BED4-FCBA6EB94333}"/>
              </a:ext>
            </a:extLst>
          </p:cNvPr>
          <p:cNvSpPr>
            <a:spLocks noGrp="1"/>
          </p:cNvSpPr>
          <p:nvPr>
            <p:ph idx="1"/>
          </p:nvPr>
        </p:nvSpPr>
        <p:spPr/>
        <p:txBody>
          <a:bodyPr>
            <a:normAutofit fontScale="92500" lnSpcReduction="20000"/>
          </a:bodyPr>
          <a:lstStyle/>
          <a:p>
            <a:pPr algn="l">
              <a:buFont typeface="+mj-lt"/>
              <a:buAutoNum type="arabicPeriod"/>
            </a:pPr>
            <a:r>
              <a:rPr lang="en-US" b="1" i="0" dirty="0">
                <a:solidFill>
                  <a:srgbClr val="0D0D0D"/>
                </a:solidFill>
                <a:effectLst/>
                <a:latin typeface="Söhne"/>
              </a:rPr>
              <a:t>Design Thinking:</a:t>
            </a:r>
            <a:endParaRPr lang="en-US" b="0" i="0" dirty="0">
              <a:solidFill>
                <a:srgbClr val="0D0D0D"/>
              </a:solidFill>
              <a:effectLst/>
              <a:latin typeface="Söhne"/>
            </a:endParaRPr>
          </a:p>
          <a:p>
            <a:pPr marL="457200" lvl="1" indent="0" algn="l">
              <a:buNone/>
            </a:pPr>
            <a:r>
              <a:rPr lang="en-US" b="0" i="0" dirty="0">
                <a:solidFill>
                  <a:srgbClr val="0D0D0D"/>
                </a:solidFill>
                <a:effectLst/>
                <a:latin typeface="Söhne"/>
              </a:rPr>
              <a:t>Design Thinking is a human-centered approach that emphasizes empathy, ideation, and prototyping. It typically involves stages such as empathizing, defining, ideating, prototyping, and testing. This iterative process helps designers understand user needs and iterate on solutions.</a:t>
            </a:r>
          </a:p>
          <a:p>
            <a:pPr algn="l">
              <a:buFont typeface="+mj-lt"/>
              <a:buAutoNum type="arabicPeriod"/>
            </a:pPr>
            <a:r>
              <a:rPr lang="en-US" b="1" i="0" dirty="0">
                <a:solidFill>
                  <a:srgbClr val="0D0D0D"/>
                </a:solidFill>
                <a:effectLst/>
                <a:latin typeface="Söhne"/>
              </a:rPr>
              <a:t>User-Centered Design (UCD): (User experience design) (UX)</a:t>
            </a:r>
            <a:endParaRPr lang="en-US" b="0" i="0" dirty="0">
              <a:solidFill>
                <a:srgbClr val="0D0D0D"/>
              </a:solidFill>
              <a:effectLst/>
              <a:latin typeface="Söhne"/>
            </a:endParaRPr>
          </a:p>
          <a:p>
            <a:pPr marL="457200" lvl="1" indent="0" algn="l">
              <a:buNone/>
            </a:pPr>
            <a:r>
              <a:rPr lang="en-US" b="0" i="0" dirty="0">
                <a:solidFill>
                  <a:srgbClr val="0D0D0D"/>
                </a:solidFill>
                <a:effectLst/>
                <a:latin typeface="Söhne"/>
              </a:rPr>
              <a:t>Focuses on involving end-users in the design process. It includes activities such as user research, persona creation, and usability testing. UCD ensures that the final product is intuitive and meets the needs of the intended users.</a:t>
            </a:r>
          </a:p>
          <a:p>
            <a:pPr algn="l">
              <a:buFont typeface="+mj-lt"/>
              <a:buAutoNum type="arabicPeriod"/>
            </a:pPr>
            <a:r>
              <a:rPr lang="en-US" b="1" i="0" dirty="0">
                <a:solidFill>
                  <a:srgbClr val="0D0D0D"/>
                </a:solidFill>
                <a:effectLst/>
                <a:latin typeface="Söhne"/>
              </a:rPr>
              <a:t>Agile Methodology:</a:t>
            </a:r>
            <a:endParaRPr lang="en-US" b="0" i="0" dirty="0">
              <a:solidFill>
                <a:srgbClr val="0D0D0D"/>
              </a:solidFill>
              <a:effectLst/>
              <a:latin typeface="Söhne"/>
            </a:endParaRPr>
          </a:p>
          <a:p>
            <a:pPr marL="457200" lvl="1" indent="0" algn="l">
              <a:buNone/>
            </a:pPr>
            <a:r>
              <a:rPr lang="en-US" b="0" i="0" dirty="0">
                <a:solidFill>
                  <a:srgbClr val="0D0D0D"/>
                </a:solidFill>
                <a:effectLst/>
                <a:latin typeface="Söhne"/>
              </a:rPr>
              <a:t>Agile is an iterative and incremental approach to software development. It involves breaking down the development process into small, manageable increments or sprints. This method allows for flexibility, quick adaptation to changes, and continuous delivery of functional components.</a:t>
            </a:r>
          </a:p>
          <a:p>
            <a:endParaRPr lang="fr-FR" dirty="0"/>
          </a:p>
        </p:txBody>
      </p:sp>
    </p:spTree>
    <p:extLst>
      <p:ext uri="{BB962C8B-B14F-4D97-AF65-F5344CB8AC3E}">
        <p14:creationId xmlns:p14="http://schemas.microsoft.com/office/powerpoint/2010/main" val="250453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AA21C-E0A2-4A65-8E7F-1BCEBD3207D8}"/>
              </a:ext>
            </a:extLst>
          </p:cNvPr>
          <p:cNvSpPr>
            <a:spLocks noGrp="1"/>
          </p:cNvSpPr>
          <p:nvPr>
            <p:ph type="title"/>
          </p:nvPr>
        </p:nvSpPr>
        <p:spPr>
          <a:xfrm>
            <a:off x="903514" y="0"/>
            <a:ext cx="10515600" cy="1325563"/>
          </a:xfrm>
        </p:spPr>
        <p:txBody>
          <a:bodyPr/>
          <a:lstStyle/>
          <a:p>
            <a:r>
              <a:rPr lang="en-US" b="1" i="0" dirty="0">
                <a:solidFill>
                  <a:srgbClr val="0D0D0D"/>
                </a:solidFill>
                <a:effectLst/>
                <a:latin typeface="Söhne"/>
              </a:rPr>
              <a:t>Design Thinking:</a:t>
            </a:r>
            <a:br>
              <a:rPr lang="en-US" b="0" i="0" dirty="0">
                <a:solidFill>
                  <a:srgbClr val="0D0D0D"/>
                </a:solidFill>
                <a:effectLst/>
                <a:latin typeface="Söhne"/>
              </a:rPr>
            </a:br>
            <a:endParaRPr lang="fr-FR" dirty="0"/>
          </a:p>
        </p:txBody>
      </p:sp>
      <p:sp>
        <p:nvSpPr>
          <p:cNvPr id="6" name="ZoneTexte 5">
            <a:extLst>
              <a:ext uri="{FF2B5EF4-FFF2-40B4-BE49-F238E27FC236}">
                <a16:creationId xmlns:a16="http://schemas.microsoft.com/office/drawing/2014/main" id="{5CB34565-BEE7-49C9-A2D1-F90109E15C87}"/>
              </a:ext>
            </a:extLst>
          </p:cNvPr>
          <p:cNvSpPr txBox="1"/>
          <p:nvPr/>
        </p:nvSpPr>
        <p:spPr>
          <a:xfrm>
            <a:off x="772885" y="1120676"/>
            <a:ext cx="9080241" cy="2308324"/>
          </a:xfrm>
          <a:prstGeom prst="rect">
            <a:avLst/>
          </a:prstGeom>
          <a:noFill/>
        </p:spPr>
        <p:txBody>
          <a:bodyPr wrap="square">
            <a:spAutoFit/>
          </a:bodyPr>
          <a:lstStyle/>
          <a:p>
            <a:pPr algn="l">
              <a:buFont typeface="+mj-lt"/>
              <a:buAutoNum type="arabicPeriod"/>
            </a:pPr>
            <a:r>
              <a:rPr lang="en-US" b="1" i="0" dirty="0">
                <a:solidFill>
                  <a:srgbClr val="0E1633"/>
                </a:solidFill>
                <a:effectLst/>
                <a:latin typeface="TradeGothic"/>
              </a:rPr>
              <a:t>Empathize</a:t>
            </a:r>
            <a:r>
              <a:rPr lang="en-US" b="0" i="0" dirty="0">
                <a:solidFill>
                  <a:srgbClr val="0E1633"/>
                </a:solidFill>
                <a:effectLst/>
                <a:latin typeface="TradeGothic"/>
              </a:rPr>
              <a:t>: Develop an understanding of the challenges the system/users are facing through observation (</a:t>
            </a:r>
            <a:r>
              <a:rPr lang="en-US" b="0" i="0" dirty="0" err="1">
                <a:solidFill>
                  <a:srgbClr val="0E1633"/>
                </a:solidFill>
                <a:effectLst/>
                <a:latin typeface="TradeGothic"/>
              </a:rPr>
              <a:t>ie</a:t>
            </a:r>
            <a:r>
              <a:rPr lang="en-US" b="0" i="0" dirty="0">
                <a:solidFill>
                  <a:srgbClr val="0E1633"/>
                </a:solidFill>
                <a:effectLst/>
                <a:latin typeface="TradeGothic"/>
              </a:rPr>
              <a:t>. interviews, surveys, etc.).</a:t>
            </a:r>
          </a:p>
          <a:p>
            <a:pPr algn="l">
              <a:buFont typeface="+mj-lt"/>
              <a:buAutoNum type="arabicPeriod"/>
            </a:pPr>
            <a:r>
              <a:rPr lang="en-US" b="1" i="0" dirty="0">
                <a:solidFill>
                  <a:srgbClr val="0E1633"/>
                </a:solidFill>
                <a:effectLst/>
                <a:latin typeface="TradeGothic"/>
              </a:rPr>
              <a:t>Define</a:t>
            </a:r>
            <a:r>
              <a:rPr lang="en-US" b="0" i="0" dirty="0">
                <a:solidFill>
                  <a:srgbClr val="0E1633"/>
                </a:solidFill>
                <a:effectLst/>
                <a:latin typeface="TradeGothic"/>
              </a:rPr>
              <a:t>: Analyze data and clearly articulate the problem you want to solve.</a:t>
            </a:r>
          </a:p>
          <a:p>
            <a:pPr algn="l">
              <a:buFont typeface="+mj-lt"/>
              <a:buAutoNum type="arabicPeriod"/>
            </a:pPr>
            <a:r>
              <a:rPr lang="en-US" b="1" i="0" dirty="0">
                <a:solidFill>
                  <a:srgbClr val="0E1633"/>
                </a:solidFill>
                <a:effectLst/>
                <a:latin typeface="TradeGothic"/>
              </a:rPr>
              <a:t>Ideate</a:t>
            </a:r>
            <a:r>
              <a:rPr lang="en-US" b="0" i="0" dirty="0">
                <a:solidFill>
                  <a:srgbClr val="0E1633"/>
                </a:solidFill>
                <a:effectLst/>
                <a:latin typeface="TradeGothic"/>
              </a:rPr>
              <a:t>: generate a large quantity of diverse ideas that could serve as potential solutions to the problem.</a:t>
            </a:r>
          </a:p>
          <a:p>
            <a:pPr algn="l">
              <a:buFont typeface="+mj-lt"/>
              <a:buAutoNum type="arabicPeriod"/>
            </a:pPr>
            <a:r>
              <a:rPr lang="en-US" b="1" i="0" dirty="0">
                <a:solidFill>
                  <a:srgbClr val="0E1633"/>
                </a:solidFill>
                <a:effectLst/>
                <a:latin typeface="TradeGothic"/>
              </a:rPr>
              <a:t>Prototype:</a:t>
            </a:r>
            <a:r>
              <a:rPr lang="en-US" b="0" i="0" dirty="0">
                <a:solidFill>
                  <a:srgbClr val="0E1633"/>
                </a:solidFill>
                <a:effectLst/>
                <a:latin typeface="TradeGothic"/>
              </a:rPr>
              <a:t> Build a simulation of your ideas as prototypes to test as possible solutions.</a:t>
            </a:r>
          </a:p>
          <a:p>
            <a:pPr algn="l">
              <a:buFont typeface="+mj-lt"/>
              <a:buAutoNum type="arabicPeriod"/>
            </a:pPr>
            <a:r>
              <a:rPr lang="en-US" b="1" i="0" dirty="0">
                <a:solidFill>
                  <a:srgbClr val="0E1633"/>
                </a:solidFill>
                <a:effectLst/>
                <a:latin typeface="TradeGothic"/>
              </a:rPr>
              <a:t>Test</a:t>
            </a:r>
            <a:r>
              <a:rPr lang="en-US" b="0" i="0" dirty="0">
                <a:solidFill>
                  <a:srgbClr val="0E1633"/>
                </a:solidFill>
                <a:effectLst/>
                <a:latin typeface="TradeGothic"/>
              </a:rPr>
              <a:t>: Share and test the prototype with end-users for assessment then implement feedback into rapid iteration.</a:t>
            </a:r>
          </a:p>
        </p:txBody>
      </p:sp>
      <p:pic>
        <p:nvPicPr>
          <p:cNvPr id="7" name="Image 6">
            <a:extLst>
              <a:ext uri="{FF2B5EF4-FFF2-40B4-BE49-F238E27FC236}">
                <a16:creationId xmlns:a16="http://schemas.microsoft.com/office/drawing/2014/main" id="{6AABE958-AD99-49F4-9B65-642263138E5B}"/>
              </a:ext>
            </a:extLst>
          </p:cNvPr>
          <p:cNvPicPr>
            <a:picLocks noChangeAspect="1"/>
          </p:cNvPicPr>
          <p:nvPr/>
        </p:nvPicPr>
        <p:blipFill>
          <a:blip r:embed="rId2"/>
          <a:stretch>
            <a:fillRect/>
          </a:stretch>
        </p:blipFill>
        <p:spPr>
          <a:xfrm>
            <a:off x="1296955" y="3125755"/>
            <a:ext cx="7731967" cy="3564294"/>
          </a:xfrm>
          <a:prstGeom prst="rect">
            <a:avLst/>
          </a:prstGeom>
        </p:spPr>
      </p:pic>
    </p:spTree>
    <p:extLst>
      <p:ext uri="{BB962C8B-B14F-4D97-AF65-F5344CB8AC3E}">
        <p14:creationId xmlns:p14="http://schemas.microsoft.com/office/powerpoint/2010/main" val="381946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4ADFA-92B6-4010-A723-905813E405D0}"/>
              </a:ext>
            </a:extLst>
          </p:cNvPr>
          <p:cNvSpPr>
            <a:spLocks noGrp="1"/>
          </p:cNvSpPr>
          <p:nvPr>
            <p:ph type="title"/>
          </p:nvPr>
        </p:nvSpPr>
        <p:spPr>
          <a:xfrm>
            <a:off x="754224" y="76199"/>
            <a:ext cx="10515600" cy="1325563"/>
          </a:xfrm>
        </p:spPr>
        <p:txBody>
          <a:bodyPr/>
          <a:lstStyle/>
          <a:p>
            <a:r>
              <a:rPr lang="en-US" b="1" i="0" dirty="0">
                <a:solidFill>
                  <a:srgbClr val="0D0D0D"/>
                </a:solidFill>
                <a:effectLst/>
                <a:latin typeface="Söhne"/>
              </a:rPr>
              <a:t>User-Centered Design (UCD):</a:t>
            </a:r>
            <a:endParaRPr lang="fr-FR" dirty="0"/>
          </a:p>
        </p:txBody>
      </p:sp>
      <p:sp>
        <p:nvSpPr>
          <p:cNvPr id="3" name="Espace réservé du contenu 2">
            <a:extLst>
              <a:ext uri="{FF2B5EF4-FFF2-40B4-BE49-F238E27FC236}">
                <a16:creationId xmlns:a16="http://schemas.microsoft.com/office/drawing/2014/main" id="{49659F71-1914-4E7D-AA31-B8E2C47D439E}"/>
              </a:ext>
            </a:extLst>
          </p:cNvPr>
          <p:cNvSpPr>
            <a:spLocks noGrp="1"/>
          </p:cNvSpPr>
          <p:nvPr>
            <p:ph idx="1"/>
          </p:nvPr>
        </p:nvSpPr>
        <p:spPr>
          <a:xfrm>
            <a:off x="922176" y="1049336"/>
            <a:ext cx="10515600" cy="4614346"/>
          </a:xfrm>
        </p:spPr>
        <p:txBody>
          <a:bodyPr>
            <a:normAutofit fontScale="92500" lnSpcReduction="10000"/>
          </a:bodyPr>
          <a:lstStyle/>
          <a:p>
            <a:r>
              <a:rPr lang="en-US" b="0" i="0" dirty="0">
                <a:solidFill>
                  <a:srgbClr val="242424"/>
                </a:solidFill>
                <a:effectLst/>
                <a:latin typeface="source-serif-pro"/>
              </a:rPr>
              <a:t>User-centered design is an approach to design that focuses on users through planning, design and development of a product. Its processes and strategies vary depending on the type of design project, however, they are usually based on a combination of research and UX design activities.</a:t>
            </a:r>
          </a:p>
          <a:p>
            <a:pPr algn="l"/>
            <a:r>
              <a:rPr lang="en-US" b="0" i="0" dirty="0">
                <a:solidFill>
                  <a:srgbClr val="242424"/>
                </a:solidFill>
                <a:effectLst/>
                <a:latin typeface="source-serif-pro"/>
              </a:rPr>
              <a:t>This type of design process aims to actively involve users at every stage of the design process for the development of more effective, efficient and safe products. These stages includes:</a:t>
            </a:r>
          </a:p>
          <a:p>
            <a:pPr lvl="1">
              <a:buFont typeface="Wingdings" panose="05000000000000000000" pitchFamily="2" charset="2"/>
              <a:buChar char="Ø"/>
            </a:pPr>
            <a:r>
              <a:rPr lang="en-US" b="0" i="0" dirty="0">
                <a:solidFill>
                  <a:srgbClr val="242424"/>
                </a:solidFill>
                <a:effectLst/>
                <a:latin typeface="source-serif-pro"/>
              </a:rPr>
              <a:t>Research &amp; analysis</a:t>
            </a:r>
          </a:p>
          <a:p>
            <a:pPr lvl="1">
              <a:buFont typeface="Wingdings" panose="05000000000000000000" pitchFamily="2" charset="2"/>
              <a:buChar char="Ø"/>
            </a:pPr>
            <a:r>
              <a:rPr lang="en-US" b="0" i="0" dirty="0">
                <a:solidFill>
                  <a:srgbClr val="242424"/>
                </a:solidFill>
                <a:effectLst/>
                <a:latin typeface="source-serif-pro"/>
              </a:rPr>
              <a:t>Concept &amp; strategy</a:t>
            </a:r>
          </a:p>
          <a:p>
            <a:pPr lvl="1">
              <a:buFont typeface="Wingdings" panose="05000000000000000000" pitchFamily="2" charset="2"/>
              <a:buChar char="Ø"/>
            </a:pPr>
            <a:r>
              <a:rPr lang="en-US" b="0" i="0" dirty="0">
                <a:solidFill>
                  <a:srgbClr val="242424"/>
                </a:solidFill>
                <a:effectLst/>
                <a:latin typeface="source-serif-pro"/>
              </a:rPr>
              <a:t>Design</a:t>
            </a:r>
          </a:p>
          <a:p>
            <a:pPr lvl="1">
              <a:buFont typeface="Wingdings" panose="05000000000000000000" pitchFamily="2" charset="2"/>
              <a:buChar char="Ø"/>
            </a:pPr>
            <a:r>
              <a:rPr lang="en-US" b="0" i="0" dirty="0">
                <a:solidFill>
                  <a:srgbClr val="242424"/>
                </a:solidFill>
                <a:effectLst/>
                <a:latin typeface="source-serif-pro"/>
              </a:rPr>
              <a:t>Development</a:t>
            </a:r>
          </a:p>
          <a:p>
            <a:pPr lvl="1">
              <a:buFont typeface="Wingdings" panose="05000000000000000000" pitchFamily="2" charset="2"/>
              <a:buChar char="Ø"/>
            </a:pPr>
            <a:r>
              <a:rPr lang="en-US" b="0" i="0" dirty="0">
                <a:solidFill>
                  <a:srgbClr val="242424"/>
                </a:solidFill>
                <a:effectLst/>
                <a:latin typeface="source-serif-pro"/>
              </a:rPr>
              <a:t>Implementation and testing</a:t>
            </a:r>
          </a:p>
          <a:p>
            <a:r>
              <a:rPr lang="en-US" b="1" i="0" dirty="0">
                <a:solidFill>
                  <a:srgbClr val="0D0D0D"/>
                </a:solidFill>
                <a:effectLst/>
                <a:latin typeface="Söhne"/>
              </a:rPr>
              <a:t>(User experience design) (UX)</a:t>
            </a:r>
            <a:endParaRPr lang="en-US" b="0" i="0" dirty="0">
              <a:solidFill>
                <a:srgbClr val="0D0D0D"/>
              </a:solidFill>
              <a:effectLst/>
              <a:latin typeface="Söhne"/>
            </a:endParaRPr>
          </a:p>
          <a:p>
            <a:endParaRPr lang="fr-FR" dirty="0"/>
          </a:p>
        </p:txBody>
      </p:sp>
      <p:pic>
        <p:nvPicPr>
          <p:cNvPr id="4" name="Image 3">
            <a:extLst>
              <a:ext uri="{FF2B5EF4-FFF2-40B4-BE49-F238E27FC236}">
                <a16:creationId xmlns:a16="http://schemas.microsoft.com/office/drawing/2014/main" id="{3234FCB3-325D-4E66-8339-5BE376C03225}"/>
              </a:ext>
            </a:extLst>
          </p:cNvPr>
          <p:cNvPicPr>
            <a:picLocks noChangeAspect="1"/>
          </p:cNvPicPr>
          <p:nvPr/>
        </p:nvPicPr>
        <p:blipFill rotWithShape="1">
          <a:blip r:embed="rId2"/>
          <a:srcRect l="4984" t="5943"/>
          <a:stretch/>
        </p:blipFill>
        <p:spPr>
          <a:xfrm>
            <a:off x="5598367" y="3522306"/>
            <a:ext cx="6742922" cy="2141376"/>
          </a:xfrm>
          <a:prstGeom prst="rect">
            <a:avLst/>
          </a:prstGeom>
        </p:spPr>
      </p:pic>
    </p:spTree>
    <p:extLst>
      <p:ext uri="{BB962C8B-B14F-4D97-AF65-F5344CB8AC3E}">
        <p14:creationId xmlns:p14="http://schemas.microsoft.com/office/powerpoint/2010/main" val="283902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a:extLst>
              <a:ext uri="{FF2B5EF4-FFF2-40B4-BE49-F238E27FC236}">
                <a16:creationId xmlns:a16="http://schemas.microsoft.com/office/drawing/2014/main" id="{CADF5E7F-BE55-41A3-3F12-A2F2EC65ED26}"/>
              </a:ext>
            </a:extLst>
          </p:cNvPr>
          <p:cNvPicPr>
            <a:picLocks noChangeAspect="1"/>
          </p:cNvPicPr>
          <p:nvPr/>
        </p:nvPicPr>
        <p:blipFill rotWithShape="1">
          <a:blip r:embed="rId2"/>
          <a:srcRect l="318" r="33514" b="-10"/>
          <a:stretch/>
        </p:blipFill>
        <p:spPr>
          <a:xfrm>
            <a:off x="20" y="1666568"/>
            <a:ext cx="5183210" cy="5191432"/>
          </a:xfrm>
          <a:prstGeom prst="rect">
            <a:avLst/>
          </a:prstGeom>
        </p:spPr>
      </p:pic>
      <p:sp useBgFill="1">
        <p:nvSpPr>
          <p:cNvPr id="35" name="Rectangle 34">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73698B-675B-1C65-A32E-3629D5226879}"/>
              </a:ext>
            </a:extLst>
          </p:cNvPr>
          <p:cNvSpPr>
            <a:spLocks noGrp="1"/>
          </p:cNvSpPr>
          <p:nvPr>
            <p:ph type="title"/>
          </p:nvPr>
        </p:nvSpPr>
        <p:spPr>
          <a:xfrm>
            <a:off x="761801" y="352766"/>
            <a:ext cx="10591999" cy="1023584"/>
          </a:xfrm>
        </p:spPr>
        <p:txBody>
          <a:bodyPr>
            <a:noAutofit/>
          </a:bodyPr>
          <a:lstStyle/>
          <a:p>
            <a:br>
              <a:rPr lang="en-US" sz="3600" b="1" dirty="0"/>
            </a:br>
            <a:r>
              <a:rPr lang="fr-FR" sz="3600" b="1" dirty="0">
                <a:ea typeface="+mj-lt"/>
                <a:cs typeface="+mj-lt"/>
              </a:rPr>
              <a:t>Introduction to Innovative AI </a:t>
            </a:r>
            <a:r>
              <a:rPr lang="fr-FR" sz="3600" b="1" dirty="0" err="1">
                <a:ea typeface="+mj-lt"/>
                <a:cs typeface="+mj-lt"/>
              </a:rPr>
              <a:t>Projects</a:t>
            </a:r>
            <a:r>
              <a:rPr lang="fr-FR" sz="3600" b="1" dirty="0">
                <a:ea typeface="+mj-lt"/>
                <a:cs typeface="+mj-lt"/>
              </a:rPr>
              <a:t>:</a:t>
            </a:r>
          </a:p>
        </p:txBody>
      </p:sp>
      <p:sp>
        <p:nvSpPr>
          <p:cNvPr id="3" name="Espace réservé du contenu 2">
            <a:extLst>
              <a:ext uri="{FF2B5EF4-FFF2-40B4-BE49-F238E27FC236}">
                <a16:creationId xmlns:a16="http://schemas.microsoft.com/office/drawing/2014/main" id="{7BBB55AC-5075-A10F-A0FD-990EF350A120}"/>
              </a:ext>
            </a:extLst>
          </p:cNvPr>
          <p:cNvSpPr>
            <a:spLocks noGrp="1"/>
          </p:cNvSpPr>
          <p:nvPr>
            <p:ph idx="1"/>
          </p:nvPr>
        </p:nvSpPr>
        <p:spPr>
          <a:xfrm>
            <a:off x="5762366" y="2249766"/>
            <a:ext cx="5591433" cy="4070303"/>
          </a:xfrm>
        </p:spPr>
        <p:txBody>
          <a:bodyPr vert="horz" lIns="91440" tIns="45720" rIns="91440" bIns="45720" rtlCol="0" anchor="ctr">
            <a:normAutofit/>
          </a:bodyPr>
          <a:lstStyle/>
          <a:p>
            <a:r>
              <a:rPr lang="fr-FR" sz="2000" dirty="0" err="1">
                <a:ea typeface="+mn-lt"/>
                <a:cs typeface="+mn-lt"/>
              </a:rPr>
              <a:t>Artificial</a:t>
            </a:r>
            <a:r>
              <a:rPr lang="fr-FR" sz="2000" dirty="0">
                <a:ea typeface="+mn-lt"/>
                <a:cs typeface="+mn-lt"/>
              </a:rPr>
              <a:t> Intelligence (AI) has </a:t>
            </a:r>
            <a:r>
              <a:rPr lang="fr-FR" sz="2000" dirty="0" err="1">
                <a:ea typeface="+mn-lt"/>
                <a:cs typeface="+mn-lt"/>
              </a:rPr>
              <a:t>become</a:t>
            </a:r>
            <a:r>
              <a:rPr lang="fr-FR" sz="2000" dirty="0">
                <a:ea typeface="+mn-lt"/>
                <a:cs typeface="+mn-lt"/>
              </a:rPr>
              <a:t> a transformative force </a:t>
            </a:r>
            <a:r>
              <a:rPr lang="fr-FR" sz="2000" dirty="0" err="1">
                <a:ea typeface="+mn-lt"/>
                <a:cs typeface="+mn-lt"/>
              </a:rPr>
              <a:t>across</a:t>
            </a:r>
            <a:r>
              <a:rPr lang="fr-FR" sz="2000" dirty="0">
                <a:ea typeface="+mn-lt"/>
                <a:cs typeface="+mn-lt"/>
              </a:rPr>
              <a:t> </a:t>
            </a:r>
            <a:r>
              <a:rPr lang="fr-FR" sz="2000" dirty="0" err="1">
                <a:ea typeface="+mn-lt"/>
                <a:cs typeface="+mn-lt"/>
              </a:rPr>
              <a:t>various</a:t>
            </a:r>
            <a:r>
              <a:rPr lang="fr-FR" sz="2000" dirty="0">
                <a:ea typeface="+mn-lt"/>
                <a:cs typeface="+mn-lt"/>
              </a:rPr>
              <a:t> industries, </a:t>
            </a:r>
            <a:r>
              <a:rPr lang="fr-FR" sz="2000" dirty="0" err="1">
                <a:ea typeface="+mn-lt"/>
                <a:cs typeface="+mn-lt"/>
              </a:rPr>
              <a:t>driving</a:t>
            </a:r>
            <a:r>
              <a:rPr lang="fr-FR" sz="2000" dirty="0">
                <a:ea typeface="+mn-lt"/>
                <a:cs typeface="+mn-lt"/>
              </a:rPr>
              <a:t> innovation, </a:t>
            </a:r>
            <a:r>
              <a:rPr lang="fr-FR" sz="2000" dirty="0" err="1">
                <a:ea typeface="+mn-lt"/>
                <a:cs typeface="+mn-lt"/>
              </a:rPr>
              <a:t>efficiency</a:t>
            </a:r>
            <a:r>
              <a:rPr lang="fr-FR" sz="2000" dirty="0">
                <a:ea typeface="+mn-lt"/>
                <a:cs typeface="+mn-lt"/>
              </a:rPr>
              <a:t>, and new </a:t>
            </a:r>
            <a:r>
              <a:rPr lang="fr-FR" sz="2000" dirty="0" err="1">
                <a:ea typeface="+mn-lt"/>
                <a:cs typeface="+mn-lt"/>
              </a:rPr>
              <a:t>possibilities</a:t>
            </a:r>
            <a:r>
              <a:rPr lang="fr-FR" sz="2000" dirty="0">
                <a:ea typeface="+mn-lt"/>
                <a:cs typeface="+mn-lt"/>
              </a:rPr>
              <a:t>.</a:t>
            </a:r>
          </a:p>
          <a:p>
            <a:r>
              <a:rPr lang="fr-FR" sz="2000" dirty="0">
                <a:ea typeface="+mn-lt"/>
                <a:cs typeface="+mn-lt"/>
              </a:rPr>
              <a:t> Innovative AI </a:t>
            </a:r>
            <a:r>
              <a:rPr lang="fr-FR" sz="2000" dirty="0" err="1">
                <a:ea typeface="+mn-lt"/>
                <a:cs typeface="+mn-lt"/>
              </a:rPr>
              <a:t>projects</a:t>
            </a:r>
            <a:r>
              <a:rPr lang="fr-FR" sz="2000" dirty="0">
                <a:ea typeface="+mn-lt"/>
                <a:cs typeface="+mn-lt"/>
              </a:rPr>
              <a:t> </a:t>
            </a:r>
            <a:r>
              <a:rPr lang="fr-FR" sz="2000" dirty="0" err="1">
                <a:ea typeface="+mn-lt"/>
                <a:cs typeface="+mn-lt"/>
              </a:rPr>
              <a:t>span</a:t>
            </a:r>
            <a:r>
              <a:rPr lang="fr-FR" sz="2000" dirty="0">
                <a:ea typeface="+mn-lt"/>
                <a:cs typeface="+mn-lt"/>
              </a:rPr>
              <a:t> a </a:t>
            </a:r>
            <a:r>
              <a:rPr lang="fr-FR" sz="2000" dirty="0" err="1">
                <a:ea typeface="+mn-lt"/>
                <a:cs typeface="+mn-lt"/>
              </a:rPr>
              <a:t>wide</a:t>
            </a:r>
            <a:r>
              <a:rPr lang="fr-FR" sz="2000" dirty="0">
                <a:ea typeface="+mn-lt"/>
                <a:cs typeface="+mn-lt"/>
              </a:rPr>
              <a:t> range of applications, </a:t>
            </a:r>
            <a:r>
              <a:rPr lang="fr-FR" sz="2000" dirty="0" err="1">
                <a:ea typeface="+mn-lt"/>
                <a:cs typeface="+mn-lt"/>
              </a:rPr>
              <a:t>from</a:t>
            </a:r>
            <a:r>
              <a:rPr lang="fr-FR" sz="2000" dirty="0">
                <a:ea typeface="+mn-lt"/>
                <a:cs typeface="+mn-lt"/>
              </a:rPr>
              <a:t> </a:t>
            </a:r>
            <a:r>
              <a:rPr lang="fr-FR" sz="2000" dirty="0" err="1">
                <a:ea typeface="+mn-lt"/>
                <a:cs typeface="+mn-lt"/>
              </a:rPr>
              <a:t>healthcare</a:t>
            </a:r>
            <a:r>
              <a:rPr lang="fr-FR" sz="2000" dirty="0">
                <a:ea typeface="+mn-lt"/>
                <a:cs typeface="+mn-lt"/>
              </a:rPr>
              <a:t> and finance to </a:t>
            </a:r>
            <a:r>
              <a:rPr lang="fr-FR" sz="2000" dirty="0" err="1">
                <a:ea typeface="+mn-lt"/>
                <a:cs typeface="+mn-lt"/>
              </a:rPr>
              <a:t>education</a:t>
            </a:r>
            <a:r>
              <a:rPr lang="fr-FR" sz="2000" dirty="0">
                <a:ea typeface="+mn-lt"/>
                <a:cs typeface="+mn-lt"/>
              </a:rPr>
              <a:t> and </a:t>
            </a:r>
            <a:r>
              <a:rPr lang="fr-FR" sz="2000" dirty="0" err="1">
                <a:ea typeface="+mn-lt"/>
                <a:cs typeface="+mn-lt"/>
              </a:rPr>
              <a:t>entertainment</a:t>
            </a:r>
            <a:r>
              <a:rPr lang="fr-FR" sz="2000" dirty="0">
                <a:ea typeface="+mn-lt"/>
                <a:cs typeface="+mn-lt"/>
              </a:rPr>
              <a:t>. </a:t>
            </a:r>
            <a:endParaRPr lang="fr-FR" dirty="0"/>
          </a:p>
          <a:p>
            <a:r>
              <a:rPr lang="fr-FR" sz="2000" dirty="0">
                <a:ea typeface="+mn-lt"/>
                <a:cs typeface="+mn-lt"/>
              </a:rPr>
              <a:t>The </a:t>
            </a:r>
            <a:r>
              <a:rPr lang="fr-FR" sz="2000" dirty="0" err="1">
                <a:ea typeface="+mn-lt"/>
                <a:cs typeface="+mn-lt"/>
              </a:rPr>
              <a:t>ideation</a:t>
            </a:r>
            <a:r>
              <a:rPr lang="fr-FR" sz="2000" dirty="0">
                <a:ea typeface="+mn-lt"/>
                <a:cs typeface="+mn-lt"/>
              </a:rPr>
              <a:t>, </a:t>
            </a:r>
            <a:r>
              <a:rPr lang="fr-FR" sz="2000" dirty="0" err="1">
                <a:ea typeface="+mn-lt"/>
                <a:cs typeface="+mn-lt"/>
              </a:rPr>
              <a:t>development</a:t>
            </a:r>
            <a:r>
              <a:rPr lang="fr-FR" sz="2000" dirty="0">
                <a:ea typeface="+mn-lt"/>
                <a:cs typeface="+mn-lt"/>
              </a:rPr>
              <a:t>, and </a:t>
            </a:r>
            <a:r>
              <a:rPr lang="fr-FR" sz="2000" dirty="0" err="1">
                <a:ea typeface="+mn-lt"/>
                <a:cs typeface="+mn-lt"/>
              </a:rPr>
              <a:t>deployment</a:t>
            </a:r>
            <a:r>
              <a:rPr lang="fr-FR" sz="2000" dirty="0">
                <a:ea typeface="+mn-lt"/>
                <a:cs typeface="+mn-lt"/>
              </a:rPr>
              <a:t> of </a:t>
            </a:r>
            <a:r>
              <a:rPr lang="fr-FR" sz="2000" dirty="0" err="1">
                <a:ea typeface="+mn-lt"/>
                <a:cs typeface="+mn-lt"/>
              </a:rPr>
              <a:t>these</a:t>
            </a:r>
            <a:r>
              <a:rPr lang="fr-FR" sz="2000" dirty="0">
                <a:ea typeface="+mn-lt"/>
                <a:cs typeface="+mn-lt"/>
              </a:rPr>
              <a:t> </a:t>
            </a:r>
            <a:r>
              <a:rPr lang="fr-FR" sz="2000" dirty="0" err="1">
                <a:ea typeface="+mn-lt"/>
                <a:cs typeface="+mn-lt"/>
              </a:rPr>
              <a:t>projects</a:t>
            </a:r>
            <a:r>
              <a:rPr lang="fr-FR" sz="2000" dirty="0">
                <a:ea typeface="+mn-lt"/>
                <a:cs typeface="+mn-lt"/>
              </a:rPr>
              <a:t> </a:t>
            </a:r>
            <a:r>
              <a:rPr lang="fr-FR" sz="2000" dirty="0" err="1">
                <a:ea typeface="+mn-lt"/>
                <a:cs typeface="+mn-lt"/>
              </a:rPr>
              <a:t>involve</a:t>
            </a:r>
            <a:r>
              <a:rPr lang="fr-FR" sz="2000" dirty="0">
                <a:ea typeface="+mn-lt"/>
                <a:cs typeface="+mn-lt"/>
              </a:rPr>
              <a:t> a </a:t>
            </a:r>
            <a:r>
              <a:rPr lang="fr-FR" sz="2000" dirty="0" err="1">
                <a:ea typeface="+mn-lt"/>
                <a:cs typeface="+mn-lt"/>
              </a:rPr>
              <a:t>multidisciplinary</a:t>
            </a:r>
            <a:r>
              <a:rPr lang="fr-FR" sz="2000" dirty="0">
                <a:ea typeface="+mn-lt"/>
                <a:cs typeface="+mn-lt"/>
              </a:rPr>
              <a:t> </a:t>
            </a:r>
            <a:r>
              <a:rPr lang="fr-FR" sz="2000" dirty="0" err="1">
                <a:ea typeface="+mn-lt"/>
                <a:cs typeface="+mn-lt"/>
              </a:rPr>
              <a:t>approach</a:t>
            </a:r>
            <a:r>
              <a:rPr lang="fr-FR" sz="2000" dirty="0">
                <a:ea typeface="+mn-lt"/>
                <a:cs typeface="+mn-lt"/>
              </a:rPr>
              <a:t>, </a:t>
            </a:r>
            <a:r>
              <a:rPr lang="fr-FR" sz="2000" dirty="0" err="1">
                <a:ea typeface="+mn-lt"/>
                <a:cs typeface="+mn-lt"/>
              </a:rPr>
              <a:t>combining</a:t>
            </a:r>
            <a:r>
              <a:rPr lang="fr-FR" sz="2000" dirty="0">
                <a:ea typeface="+mn-lt"/>
                <a:cs typeface="+mn-lt"/>
              </a:rPr>
              <a:t> expertise in data science, machine </a:t>
            </a:r>
            <a:r>
              <a:rPr lang="fr-FR" sz="2000" dirty="0" err="1">
                <a:ea typeface="+mn-lt"/>
                <a:cs typeface="+mn-lt"/>
              </a:rPr>
              <a:t>learning</a:t>
            </a:r>
            <a:r>
              <a:rPr lang="fr-FR" sz="2000" dirty="0">
                <a:ea typeface="+mn-lt"/>
                <a:cs typeface="+mn-lt"/>
              </a:rPr>
              <a:t>, and </a:t>
            </a:r>
            <a:r>
              <a:rPr lang="fr-FR" sz="2000" dirty="0" err="1">
                <a:ea typeface="+mn-lt"/>
                <a:cs typeface="+mn-lt"/>
              </a:rPr>
              <a:t>domain-specific</a:t>
            </a:r>
            <a:r>
              <a:rPr lang="fr-FR" sz="2000" dirty="0">
                <a:ea typeface="+mn-lt"/>
                <a:cs typeface="+mn-lt"/>
              </a:rPr>
              <a:t> </a:t>
            </a:r>
            <a:r>
              <a:rPr lang="fr-FR" sz="2000" dirty="0" err="1">
                <a:ea typeface="+mn-lt"/>
                <a:cs typeface="+mn-lt"/>
              </a:rPr>
              <a:t>knowledge</a:t>
            </a:r>
            <a:r>
              <a:rPr lang="fr-FR" sz="2000" dirty="0">
                <a:ea typeface="+mn-lt"/>
                <a:cs typeface="+mn-lt"/>
              </a:rPr>
              <a:t>.</a:t>
            </a:r>
            <a:endParaRPr lang="fr-FR" dirty="0"/>
          </a:p>
        </p:txBody>
      </p:sp>
    </p:spTree>
    <p:extLst>
      <p:ext uri="{BB962C8B-B14F-4D97-AF65-F5344CB8AC3E}">
        <p14:creationId xmlns:p14="http://schemas.microsoft.com/office/powerpoint/2010/main" val="40971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7F90F-0ED2-41BA-B678-1CD3C8C70C23}"/>
              </a:ext>
            </a:extLst>
          </p:cNvPr>
          <p:cNvSpPr>
            <a:spLocks noGrp="1"/>
          </p:cNvSpPr>
          <p:nvPr>
            <p:ph type="title"/>
          </p:nvPr>
        </p:nvSpPr>
        <p:spPr/>
        <p:txBody>
          <a:bodyPr/>
          <a:lstStyle/>
          <a:p>
            <a:r>
              <a:rPr lang="en-US" b="1" i="0" dirty="0">
                <a:solidFill>
                  <a:srgbClr val="0D0D0D"/>
                </a:solidFill>
                <a:effectLst/>
                <a:latin typeface="Söhne"/>
              </a:rPr>
              <a:t>Agile Methodology:</a:t>
            </a:r>
            <a:br>
              <a:rPr lang="en-US" b="0" i="0" dirty="0">
                <a:solidFill>
                  <a:srgbClr val="0D0D0D"/>
                </a:solidFill>
                <a:effectLst/>
                <a:latin typeface="Söhne"/>
              </a:rPr>
            </a:br>
            <a:endParaRPr lang="fr-FR" dirty="0"/>
          </a:p>
        </p:txBody>
      </p:sp>
      <p:sp>
        <p:nvSpPr>
          <p:cNvPr id="3" name="Espace réservé du contenu 2">
            <a:extLst>
              <a:ext uri="{FF2B5EF4-FFF2-40B4-BE49-F238E27FC236}">
                <a16:creationId xmlns:a16="http://schemas.microsoft.com/office/drawing/2014/main" id="{B20B6B0D-8A00-4CC8-B072-1CE266F3B75A}"/>
              </a:ext>
            </a:extLst>
          </p:cNvPr>
          <p:cNvSpPr>
            <a:spLocks noGrp="1"/>
          </p:cNvSpPr>
          <p:nvPr>
            <p:ph idx="1"/>
          </p:nvPr>
        </p:nvSpPr>
        <p:spPr>
          <a:xfrm>
            <a:off x="511629" y="1362269"/>
            <a:ext cx="7783285" cy="5383764"/>
          </a:xfrm>
        </p:spPr>
        <p:txBody>
          <a:bodyPr>
            <a:normAutofit fontScale="62500" lnSpcReduction="20000"/>
          </a:bodyPr>
          <a:lstStyle/>
          <a:p>
            <a:pPr marL="0" indent="0">
              <a:buNone/>
            </a:pPr>
            <a:endParaRPr lang="en-US" dirty="0"/>
          </a:p>
          <a:p>
            <a:r>
              <a:rPr lang="en-US" dirty="0"/>
              <a:t>Agile methodology is an iterative and incremental approach to software development and project management that prioritizes flexibility, collaboration, and customer satisfaction. It was developed as a response to traditional, linear project management methods that struggled to adapt to changing requirements and customer feedback.</a:t>
            </a:r>
          </a:p>
          <a:p>
            <a:pPr algn="l"/>
            <a:r>
              <a:rPr lang="en-US" b="1" i="0" dirty="0">
                <a:solidFill>
                  <a:srgbClr val="0D0D0D"/>
                </a:solidFill>
                <a:effectLst/>
              </a:rPr>
              <a:t>Key Principles of Agile:</a:t>
            </a:r>
            <a:endParaRPr lang="en-US" b="0" i="0" dirty="0">
              <a:solidFill>
                <a:srgbClr val="0D0D0D"/>
              </a:solidFill>
              <a:effectLst/>
            </a:endParaRPr>
          </a:p>
          <a:p>
            <a:pPr algn="l">
              <a:buFont typeface="+mj-lt"/>
              <a:buAutoNum type="arabicPeriod"/>
            </a:pPr>
            <a:r>
              <a:rPr lang="en-US" b="1" i="0" dirty="0">
                <a:solidFill>
                  <a:srgbClr val="0D0D0D"/>
                </a:solidFill>
                <a:effectLst/>
              </a:rPr>
              <a:t>Individuals and Interactions over Processes and Tools:</a:t>
            </a:r>
            <a:endParaRPr lang="en-US" b="0" i="0" dirty="0">
              <a:solidFill>
                <a:srgbClr val="0D0D0D"/>
              </a:solidFill>
              <a:effectLst/>
            </a:endParaRPr>
          </a:p>
          <a:p>
            <a:pPr marL="457200" lvl="1" indent="0" algn="l">
              <a:buNone/>
            </a:pPr>
            <a:r>
              <a:rPr lang="en-US" b="0" i="0" dirty="0">
                <a:solidFill>
                  <a:srgbClr val="0D0D0D"/>
                </a:solidFill>
                <a:effectLst/>
              </a:rPr>
              <a:t>Emphasizes the importance of effective communication and collaboration within the development team and with stakeholders.</a:t>
            </a:r>
          </a:p>
          <a:p>
            <a:pPr algn="l">
              <a:buFont typeface="+mj-lt"/>
              <a:buAutoNum type="arabicPeriod"/>
            </a:pPr>
            <a:r>
              <a:rPr lang="en-US" b="1" i="0" dirty="0">
                <a:solidFill>
                  <a:srgbClr val="0D0D0D"/>
                </a:solidFill>
                <a:effectLst/>
              </a:rPr>
              <a:t>Working Software over Comprehensive Documentation:</a:t>
            </a:r>
            <a:endParaRPr lang="en-US" b="0" i="0" dirty="0">
              <a:solidFill>
                <a:srgbClr val="0D0D0D"/>
              </a:solidFill>
              <a:effectLst/>
            </a:endParaRPr>
          </a:p>
          <a:p>
            <a:pPr marL="457200" lvl="1" indent="0" algn="l">
              <a:buNone/>
            </a:pPr>
            <a:r>
              <a:rPr lang="en-US" b="0" i="0" dirty="0">
                <a:solidFill>
                  <a:srgbClr val="0D0D0D"/>
                </a:solidFill>
                <a:effectLst/>
              </a:rPr>
              <a:t>Prioritizes the delivery of functional software over extensive documentation. Documentation is still important, but it should not impede the progress of development.</a:t>
            </a:r>
          </a:p>
          <a:p>
            <a:pPr algn="l">
              <a:buFont typeface="+mj-lt"/>
              <a:buAutoNum type="arabicPeriod"/>
            </a:pPr>
            <a:r>
              <a:rPr lang="en-US" b="1" i="0" dirty="0">
                <a:solidFill>
                  <a:srgbClr val="0D0D0D"/>
                </a:solidFill>
                <a:effectLst/>
              </a:rPr>
              <a:t>Customer Collaboration over Contract Negotiation:</a:t>
            </a:r>
            <a:endParaRPr lang="en-US" b="0" i="0" dirty="0">
              <a:solidFill>
                <a:srgbClr val="0D0D0D"/>
              </a:solidFill>
              <a:effectLst/>
            </a:endParaRPr>
          </a:p>
          <a:p>
            <a:pPr marL="457200" lvl="1" indent="0" algn="l">
              <a:buNone/>
            </a:pPr>
            <a:r>
              <a:rPr lang="en-US" b="0" i="0" dirty="0">
                <a:solidFill>
                  <a:srgbClr val="0D0D0D"/>
                </a:solidFill>
                <a:effectLst/>
              </a:rPr>
              <a:t>Encourages continuous collaboration with customers and stakeholders to understand and adapt to changing requirements, rather than relying on rigid contracts.</a:t>
            </a:r>
          </a:p>
          <a:p>
            <a:pPr algn="l">
              <a:buFont typeface="+mj-lt"/>
              <a:buAutoNum type="arabicPeriod"/>
            </a:pPr>
            <a:r>
              <a:rPr lang="en-US" b="1" i="0" dirty="0">
                <a:solidFill>
                  <a:srgbClr val="0D0D0D"/>
                </a:solidFill>
                <a:effectLst/>
              </a:rPr>
              <a:t>Responding to Change over Following a Plan:</a:t>
            </a:r>
            <a:endParaRPr lang="en-US" b="0" i="0" dirty="0">
              <a:solidFill>
                <a:srgbClr val="0D0D0D"/>
              </a:solidFill>
              <a:effectLst/>
            </a:endParaRPr>
          </a:p>
          <a:p>
            <a:pPr marL="457200" lvl="1" indent="0" algn="l">
              <a:buNone/>
            </a:pPr>
            <a:r>
              <a:rPr lang="en-US" b="0" i="0" dirty="0">
                <a:solidFill>
                  <a:srgbClr val="0D0D0D"/>
                </a:solidFill>
                <a:effectLst/>
              </a:rPr>
              <a:t>Acknowledges the inevitability of change in software development. Agile teams are expected to respond to changing requirements and priorities throughout the project.</a:t>
            </a:r>
          </a:p>
          <a:p>
            <a:r>
              <a:rPr lang="en-US" dirty="0"/>
              <a:t> </a:t>
            </a:r>
            <a:endParaRPr lang="fr-FR" dirty="0"/>
          </a:p>
        </p:txBody>
      </p:sp>
      <p:pic>
        <p:nvPicPr>
          <p:cNvPr id="6" name="Image 5">
            <a:extLst>
              <a:ext uri="{FF2B5EF4-FFF2-40B4-BE49-F238E27FC236}">
                <a16:creationId xmlns:a16="http://schemas.microsoft.com/office/drawing/2014/main" id="{40A46539-D82B-477C-BF8B-92B2038804E1}"/>
              </a:ext>
            </a:extLst>
          </p:cNvPr>
          <p:cNvPicPr>
            <a:picLocks noChangeAspect="1"/>
          </p:cNvPicPr>
          <p:nvPr/>
        </p:nvPicPr>
        <p:blipFill rotWithShape="1">
          <a:blip r:embed="rId2"/>
          <a:srcRect l="18649" t="6231" r="21826"/>
          <a:stretch/>
        </p:blipFill>
        <p:spPr>
          <a:xfrm>
            <a:off x="8360229" y="2006082"/>
            <a:ext cx="3750905" cy="4236098"/>
          </a:xfrm>
          <a:prstGeom prst="rect">
            <a:avLst/>
          </a:prstGeom>
        </p:spPr>
      </p:pic>
    </p:spTree>
    <p:extLst>
      <p:ext uri="{BB962C8B-B14F-4D97-AF65-F5344CB8AC3E}">
        <p14:creationId xmlns:p14="http://schemas.microsoft.com/office/powerpoint/2010/main" val="43774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EEB4478-E489-DA02-CAC2-1509CA83F048}"/>
              </a:ext>
            </a:extLst>
          </p:cNvPr>
          <p:cNvSpPr>
            <a:spLocks noGrp="1"/>
          </p:cNvSpPr>
          <p:nvPr>
            <p:ph type="title"/>
          </p:nvPr>
        </p:nvSpPr>
        <p:spPr>
          <a:xfrm>
            <a:off x="1371597" y="348865"/>
            <a:ext cx="10044023" cy="877729"/>
          </a:xfrm>
        </p:spPr>
        <p:txBody>
          <a:bodyPr anchor="ctr">
            <a:normAutofit/>
          </a:bodyPr>
          <a:lstStyle/>
          <a:p>
            <a:r>
              <a:rPr lang="fr-FR" sz="4000" dirty="0">
                <a:solidFill>
                  <a:schemeClr val="bg1"/>
                </a:solidFill>
              </a:rPr>
              <a:t>Main components of Innovative </a:t>
            </a:r>
            <a:r>
              <a:rPr lang="fr-FR" sz="4000" dirty="0" err="1">
                <a:solidFill>
                  <a:schemeClr val="bg1"/>
                </a:solidFill>
              </a:rPr>
              <a:t>projects</a:t>
            </a:r>
            <a:r>
              <a:rPr lang="fr-FR" sz="4000" dirty="0">
                <a:solidFill>
                  <a:schemeClr val="bg1"/>
                </a:solidFill>
              </a:rPr>
              <a:t> in AI</a:t>
            </a:r>
            <a:endParaRPr lang="fr-FR" sz="4000" dirty="0">
              <a:solidFill>
                <a:schemeClr val="bg1"/>
              </a:solidFill>
              <a:ea typeface="Calibri Light"/>
              <a:cs typeface="Calibri Light"/>
            </a:endParaRPr>
          </a:p>
        </p:txBody>
      </p:sp>
      <p:sp>
        <p:nvSpPr>
          <p:cNvPr id="4" name="Espace réservé du contenu 3">
            <a:extLst>
              <a:ext uri="{FF2B5EF4-FFF2-40B4-BE49-F238E27FC236}">
                <a16:creationId xmlns:a16="http://schemas.microsoft.com/office/drawing/2014/main" id="{2F68488E-F61A-4B0A-9438-5F96F6272E81}"/>
              </a:ext>
            </a:extLst>
          </p:cNvPr>
          <p:cNvSpPr>
            <a:spLocks noGrp="1"/>
          </p:cNvSpPr>
          <p:nvPr>
            <p:ph idx="1"/>
          </p:nvPr>
        </p:nvSpPr>
        <p:spPr/>
        <p:txBody>
          <a:bodyPr/>
          <a:lstStyle/>
          <a:p>
            <a:r>
              <a:rPr lang="fr-FR" sz="2800" dirty="0">
                <a:ea typeface="+mn-lt"/>
                <a:cs typeface="+mn-lt"/>
              </a:rPr>
              <a:t>The </a:t>
            </a:r>
            <a:r>
              <a:rPr lang="fr-FR" sz="2800" dirty="0" err="1">
                <a:ea typeface="+mn-lt"/>
                <a:cs typeface="+mn-lt"/>
              </a:rPr>
              <a:t>ideation</a:t>
            </a:r>
            <a:r>
              <a:rPr lang="fr-FR" sz="2800" dirty="0">
                <a:ea typeface="+mn-lt"/>
                <a:cs typeface="+mn-lt"/>
              </a:rPr>
              <a:t>, </a:t>
            </a:r>
          </a:p>
          <a:p>
            <a:r>
              <a:rPr lang="fr-FR" sz="2800" dirty="0" err="1">
                <a:ea typeface="+mn-lt"/>
                <a:cs typeface="+mn-lt"/>
              </a:rPr>
              <a:t>Development</a:t>
            </a:r>
            <a:r>
              <a:rPr lang="fr-FR" sz="2800" dirty="0">
                <a:ea typeface="+mn-lt"/>
                <a:cs typeface="+mn-lt"/>
              </a:rPr>
              <a:t>, </a:t>
            </a:r>
          </a:p>
          <a:p>
            <a:r>
              <a:rPr lang="fr-FR" sz="2800" dirty="0" err="1">
                <a:ea typeface="+mn-lt"/>
                <a:cs typeface="+mn-lt"/>
              </a:rPr>
              <a:t>Deployment</a:t>
            </a:r>
            <a:endParaRPr lang="fr-FR" dirty="0"/>
          </a:p>
          <a:p>
            <a:endParaRPr lang="fr-FR" dirty="0"/>
          </a:p>
        </p:txBody>
      </p:sp>
    </p:spTree>
    <p:extLst>
      <p:ext uri="{BB962C8B-B14F-4D97-AF65-F5344CB8AC3E}">
        <p14:creationId xmlns:p14="http://schemas.microsoft.com/office/powerpoint/2010/main" val="4202383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EEB4478-E489-DA02-CAC2-1509CA83F048}"/>
              </a:ext>
            </a:extLst>
          </p:cNvPr>
          <p:cNvSpPr>
            <a:spLocks noGrp="1"/>
          </p:cNvSpPr>
          <p:nvPr>
            <p:ph type="title"/>
          </p:nvPr>
        </p:nvSpPr>
        <p:spPr>
          <a:xfrm>
            <a:off x="1371597" y="348865"/>
            <a:ext cx="10044023" cy="877729"/>
          </a:xfrm>
        </p:spPr>
        <p:txBody>
          <a:bodyPr anchor="ctr">
            <a:normAutofit/>
          </a:bodyPr>
          <a:lstStyle/>
          <a:p>
            <a:r>
              <a:rPr lang="fr-FR" sz="4000" b="1" dirty="0" err="1">
                <a:solidFill>
                  <a:srgbClr val="FFFFFF"/>
                </a:solidFill>
              </a:rPr>
              <a:t>Ideation</a:t>
            </a:r>
            <a:r>
              <a:rPr lang="fr-FR" sz="4000" b="1" dirty="0">
                <a:solidFill>
                  <a:srgbClr val="FFFFFF"/>
                </a:solidFill>
              </a:rPr>
              <a:t>:</a:t>
            </a:r>
            <a:endParaRPr lang="fr-FR" sz="4000" dirty="0">
              <a:solidFill>
                <a:srgbClr val="FFFFFF"/>
              </a:solidFill>
            </a:endParaRPr>
          </a:p>
          <a:p>
            <a:endParaRPr lang="fr-FR" sz="4000" dirty="0">
              <a:solidFill>
                <a:srgbClr val="FFFFFF"/>
              </a:solidFill>
              <a:ea typeface="Calibri Light"/>
              <a:cs typeface="Calibri Light"/>
            </a:endParaRPr>
          </a:p>
        </p:txBody>
      </p:sp>
      <p:graphicFrame>
        <p:nvGraphicFramePr>
          <p:cNvPr id="5" name="Espace réservé du contenu 2">
            <a:extLst>
              <a:ext uri="{FF2B5EF4-FFF2-40B4-BE49-F238E27FC236}">
                <a16:creationId xmlns:a16="http://schemas.microsoft.com/office/drawing/2014/main" id="{4FB94DBB-8B7C-01A3-D104-62E9D08EA8AB}"/>
              </a:ext>
            </a:extLst>
          </p:cNvPr>
          <p:cNvGraphicFramePr>
            <a:graphicFrameLocks noGrp="1"/>
          </p:cNvGraphicFramePr>
          <p:nvPr>
            <p:ph idx="1"/>
            <p:extLst>
              <p:ext uri="{D42A27DB-BD31-4B8C-83A1-F6EECF244321}">
                <p14:modId xmlns:p14="http://schemas.microsoft.com/office/powerpoint/2010/main" val="2391718808"/>
              </p:ext>
            </p:extLst>
          </p:nvPr>
        </p:nvGraphicFramePr>
        <p:xfrm>
          <a:off x="632085" y="266519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9665E53E-A714-4EDC-944E-A2C4B4184840}"/>
              </a:ext>
            </a:extLst>
          </p:cNvPr>
          <p:cNvSpPr txBox="1"/>
          <p:nvPr/>
        </p:nvSpPr>
        <p:spPr>
          <a:xfrm>
            <a:off x="951722" y="1732204"/>
            <a:ext cx="10300996" cy="1323439"/>
          </a:xfrm>
          <a:prstGeom prst="rect">
            <a:avLst/>
          </a:prstGeom>
          <a:noFill/>
        </p:spPr>
        <p:txBody>
          <a:bodyPr wrap="square">
            <a:spAutoFit/>
          </a:bodyPr>
          <a:lstStyle/>
          <a:p>
            <a:r>
              <a:rPr lang="en-US" sz="2000" b="0" i="0" dirty="0">
                <a:solidFill>
                  <a:srgbClr val="0D0D0D"/>
                </a:solidFill>
                <a:effectLst/>
              </a:rPr>
              <a:t>Ideation in AI projects refers to the creative process of generating and developing innovative ideas for solving problems, creating new features, or enhancing existing systems using artificial intelligence. It's a crucial phase that involves brainstorming, conceptualization, and exploration of diverse possibilities. Here are some key aspects and methods related to ideation in AI projects:</a:t>
            </a:r>
            <a:endParaRPr lang="fr-FR" sz="2000" dirty="0"/>
          </a:p>
        </p:txBody>
      </p:sp>
    </p:spTree>
    <p:extLst>
      <p:ext uri="{BB962C8B-B14F-4D97-AF65-F5344CB8AC3E}">
        <p14:creationId xmlns:p14="http://schemas.microsoft.com/office/powerpoint/2010/main" val="105387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D5D9E46-B2D2-5C38-D445-563D276FDEFF}"/>
              </a:ext>
            </a:extLst>
          </p:cNvPr>
          <p:cNvSpPr>
            <a:spLocks noGrp="1"/>
          </p:cNvSpPr>
          <p:nvPr>
            <p:ph type="title"/>
          </p:nvPr>
        </p:nvSpPr>
        <p:spPr>
          <a:xfrm>
            <a:off x="1371597" y="348865"/>
            <a:ext cx="10044023" cy="877729"/>
          </a:xfrm>
        </p:spPr>
        <p:txBody>
          <a:bodyPr anchor="ctr">
            <a:normAutofit/>
          </a:bodyPr>
          <a:lstStyle/>
          <a:p>
            <a:r>
              <a:rPr lang="fr-FR" sz="4000" b="1">
                <a:solidFill>
                  <a:srgbClr val="FFFFFF"/>
                </a:solidFill>
              </a:rPr>
              <a:t>Development:</a:t>
            </a:r>
            <a:endParaRPr lang="fr-FR" sz="4000">
              <a:solidFill>
                <a:srgbClr val="FFFFFF"/>
              </a:solidFill>
            </a:endParaRPr>
          </a:p>
        </p:txBody>
      </p:sp>
      <p:graphicFrame>
        <p:nvGraphicFramePr>
          <p:cNvPr id="26" name="Espace réservé du contenu 2">
            <a:extLst>
              <a:ext uri="{FF2B5EF4-FFF2-40B4-BE49-F238E27FC236}">
                <a16:creationId xmlns:a16="http://schemas.microsoft.com/office/drawing/2014/main" id="{1D856F22-F815-AFF7-017E-EF6AF6A22695}"/>
              </a:ext>
            </a:extLst>
          </p:cNvPr>
          <p:cNvGraphicFramePr>
            <a:graphicFrameLocks noGrp="1"/>
          </p:cNvGraphicFramePr>
          <p:nvPr>
            <p:ph idx="1"/>
            <p:extLst>
              <p:ext uri="{D42A27DB-BD31-4B8C-83A1-F6EECF244321}">
                <p14:modId xmlns:p14="http://schemas.microsoft.com/office/powerpoint/2010/main" val="287042555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63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CD5568A-FA6A-8E14-22B2-F32A5078FC3A}"/>
              </a:ext>
            </a:extLst>
          </p:cNvPr>
          <p:cNvSpPr>
            <a:spLocks noGrp="1"/>
          </p:cNvSpPr>
          <p:nvPr>
            <p:ph type="title"/>
          </p:nvPr>
        </p:nvSpPr>
        <p:spPr>
          <a:xfrm>
            <a:off x="1371597" y="348865"/>
            <a:ext cx="10044023" cy="877729"/>
          </a:xfrm>
        </p:spPr>
        <p:txBody>
          <a:bodyPr anchor="ctr">
            <a:normAutofit/>
          </a:bodyPr>
          <a:lstStyle/>
          <a:p>
            <a:r>
              <a:rPr lang="fr-FR" sz="4000" b="1">
                <a:solidFill>
                  <a:srgbClr val="FFFFFF"/>
                </a:solidFill>
              </a:rPr>
              <a:t>Deployment:</a:t>
            </a:r>
            <a:endParaRPr lang="fr-FR" sz="4000">
              <a:solidFill>
                <a:srgbClr val="FFFFFF"/>
              </a:solidFill>
            </a:endParaRPr>
          </a:p>
        </p:txBody>
      </p:sp>
      <p:graphicFrame>
        <p:nvGraphicFramePr>
          <p:cNvPr id="5" name="Espace réservé du contenu 2">
            <a:extLst>
              <a:ext uri="{FF2B5EF4-FFF2-40B4-BE49-F238E27FC236}">
                <a16:creationId xmlns:a16="http://schemas.microsoft.com/office/drawing/2014/main" id="{21A959EA-480C-6308-FA78-587C51FA4F98}"/>
              </a:ext>
            </a:extLst>
          </p:cNvPr>
          <p:cNvGraphicFramePr>
            <a:graphicFrameLocks noGrp="1"/>
          </p:cNvGraphicFramePr>
          <p:nvPr>
            <p:ph idx="1"/>
            <p:extLst>
              <p:ext uri="{D42A27DB-BD31-4B8C-83A1-F6EECF244321}">
                <p14:modId xmlns:p14="http://schemas.microsoft.com/office/powerpoint/2010/main" val="563449645"/>
              </p:ext>
            </p:extLst>
          </p:nvPr>
        </p:nvGraphicFramePr>
        <p:xfrm>
          <a:off x="365014" y="1833537"/>
          <a:ext cx="11206871" cy="462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66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E008A-898E-42C6-AA4A-22298925E532}"/>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2AC4871D-B3EA-42F2-A60A-DE1650C6E307}"/>
              </a:ext>
            </a:extLst>
          </p:cNvPr>
          <p:cNvPicPr>
            <a:picLocks noGrp="1" noChangeAspect="1"/>
          </p:cNvPicPr>
          <p:nvPr>
            <p:ph idx="1"/>
          </p:nvPr>
        </p:nvPicPr>
        <p:blipFill>
          <a:blip r:embed="rId2"/>
          <a:stretch>
            <a:fillRect/>
          </a:stretch>
        </p:blipFill>
        <p:spPr>
          <a:xfrm>
            <a:off x="335902" y="447871"/>
            <a:ext cx="11196735" cy="6045004"/>
          </a:xfrm>
          <a:prstGeom prst="rect">
            <a:avLst/>
          </a:prstGeom>
        </p:spPr>
      </p:pic>
    </p:spTree>
    <p:extLst>
      <p:ext uri="{BB962C8B-B14F-4D97-AF65-F5344CB8AC3E}">
        <p14:creationId xmlns:p14="http://schemas.microsoft.com/office/powerpoint/2010/main" val="388428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641899F-E8A4-EEF3-E4DE-8461ACCE273A}"/>
              </a:ext>
            </a:extLst>
          </p:cNvPr>
          <p:cNvSpPr>
            <a:spLocks noGrp="1"/>
          </p:cNvSpPr>
          <p:nvPr>
            <p:ph type="title"/>
          </p:nvPr>
        </p:nvSpPr>
        <p:spPr>
          <a:xfrm>
            <a:off x="459223" y="-111569"/>
            <a:ext cx="11018520" cy="1434415"/>
          </a:xfrm>
        </p:spPr>
        <p:txBody>
          <a:bodyPr anchor="b">
            <a:normAutofit/>
          </a:bodyPr>
          <a:lstStyle/>
          <a:p>
            <a:r>
              <a:rPr lang="fr-FR" sz="5400" b="1" dirty="0"/>
              <a:t>Case </a:t>
            </a:r>
            <a:r>
              <a:rPr lang="fr-FR" sz="5400" b="1" dirty="0" err="1"/>
              <a:t>Studies:</a:t>
            </a:r>
            <a:r>
              <a:rPr lang="fr-FR" sz="3200" b="1" dirty="0" err="1">
                <a:latin typeface="Calibri"/>
                <a:ea typeface="Calibri"/>
                <a:cs typeface="Calibri"/>
              </a:rPr>
              <a:t>Healthcare</a:t>
            </a:r>
            <a:r>
              <a:rPr lang="fr-FR" sz="3200" b="1" dirty="0">
                <a:latin typeface="Calibri"/>
                <a:ea typeface="Calibri"/>
                <a:cs typeface="Calibri"/>
              </a:rPr>
              <a:t>:</a:t>
            </a:r>
            <a:endParaRPr lang="fr-FR" sz="32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74F8522-ED47-21B8-34C3-F054CD940ECD}"/>
              </a:ext>
            </a:extLst>
          </p:cNvPr>
          <p:cNvSpPr>
            <a:spLocks noGrp="1"/>
          </p:cNvSpPr>
          <p:nvPr>
            <p:ph idx="1"/>
          </p:nvPr>
        </p:nvSpPr>
        <p:spPr>
          <a:xfrm>
            <a:off x="253277" y="5439402"/>
            <a:ext cx="9710065" cy="1269433"/>
          </a:xfrm>
        </p:spPr>
        <p:txBody>
          <a:bodyPr vert="horz" lIns="91440" tIns="45720" rIns="91440" bIns="45720" rtlCol="0" anchor="t">
            <a:normAutofit/>
          </a:bodyPr>
          <a:lstStyle/>
          <a:p>
            <a:endParaRPr lang="fr-FR" sz="2200" b="1" dirty="0">
              <a:ea typeface="+mn-lt"/>
              <a:cs typeface="+mn-lt"/>
            </a:endParaRPr>
          </a:p>
          <a:p>
            <a:endParaRPr lang="fr-FR" sz="2200" b="1" dirty="0">
              <a:ea typeface="Calibri"/>
              <a:cs typeface="Calibri"/>
            </a:endParaRPr>
          </a:p>
          <a:p>
            <a:endParaRPr lang="fr-FR" sz="2200" b="1">
              <a:ea typeface="Calibri"/>
              <a:cs typeface="Calibri"/>
            </a:endParaRPr>
          </a:p>
          <a:p>
            <a:endParaRPr lang="fr-FR" sz="2200">
              <a:ea typeface="Calibri"/>
              <a:cs typeface="Calibri"/>
            </a:endParaRPr>
          </a:p>
        </p:txBody>
      </p:sp>
      <p:pic>
        <p:nvPicPr>
          <p:cNvPr id="8" name="Image 7" descr="Application of AI in Healthcare">
            <a:extLst>
              <a:ext uri="{FF2B5EF4-FFF2-40B4-BE49-F238E27FC236}">
                <a16:creationId xmlns:a16="http://schemas.microsoft.com/office/drawing/2014/main" id="{DCD45D9D-4118-FA95-33C2-9D12F047F8B3}"/>
              </a:ext>
            </a:extLst>
          </p:cNvPr>
          <p:cNvPicPr>
            <a:picLocks noChangeAspect="1"/>
          </p:cNvPicPr>
          <p:nvPr/>
        </p:nvPicPr>
        <p:blipFill>
          <a:blip r:embed="rId2"/>
          <a:stretch>
            <a:fillRect/>
          </a:stretch>
        </p:blipFill>
        <p:spPr>
          <a:xfrm>
            <a:off x="736256" y="2417705"/>
            <a:ext cx="9564214" cy="4452928"/>
          </a:xfrm>
          <a:prstGeom prst="rect">
            <a:avLst/>
          </a:prstGeom>
        </p:spPr>
      </p:pic>
      <p:sp>
        <p:nvSpPr>
          <p:cNvPr id="10" name="ZoneTexte 9">
            <a:extLst>
              <a:ext uri="{FF2B5EF4-FFF2-40B4-BE49-F238E27FC236}">
                <a16:creationId xmlns:a16="http://schemas.microsoft.com/office/drawing/2014/main" id="{204B9155-65F9-C2B1-B8BC-085808B139B0}"/>
              </a:ext>
            </a:extLst>
          </p:cNvPr>
          <p:cNvSpPr txBox="1"/>
          <p:nvPr/>
        </p:nvSpPr>
        <p:spPr>
          <a:xfrm>
            <a:off x="736256" y="1784006"/>
            <a:ext cx="10001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E1E1E"/>
                </a:solidFill>
                <a:ea typeface="+mn-lt"/>
                <a:cs typeface="+mn-lt"/>
              </a:rPr>
              <a:t>Artificial Intelligence in healthcare has a wide scope. Scientists are creating new ways to use it properly every day. AI in healthcare can take care of wellness, diagnostics, and even operational technologies. </a:t>
            </a:r>
            <a:endParaRPr lang="en-US" sz="1400" dirty="0">
              <a:solidFill>
                <a:srgbClr val="1E1E1E"/>
              </a:solidFill>
              <a:ea typeface="Calibri"/>
              <a:cs typeface="Calibri"/>
            </a:endParaRPr>
          </a:p>
        </p:txBody>
      </p:sp>
    </p:spTree>
    <p:extLst>
      <p:ext uri="{BB962C8B-B14F-4D97-AF65-F5344CB8AC3E}">
        <p14:creationId xmlns:p14="http://schemas.microsoft.com/office/powerpoint/2010/main" val="416096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899F-E8A4-EEF3-E4DE-8461ACCE273A}"/>
              </a:ext>
            </a:extLst>
          </p:cNvPr>
          <p:cNvSpPr>
            <a:spLocks noGrp="1"/>
          </p:cNvSpPr>
          <p:nvPr>
            <p:ph type="title"/>
          </p:nvPr>
        </p:nvSpPr>
        <p:spPr/>
        <p:txBody>
          <a:bodyPr/>
          <a:lstStyle/>
          <a:p>
            <a:r>
              <a:rPr lang="fr-FR" b="1" dirty="0"/>
              <a:t>Case </a:t>
            </a:r>
            <a:r>
              <a:rPr lang="fr-FR" b="1" dirty="0" err="1"/>
              <a:t>Studies</a:t>
            </a:r>
            <a:r>
              <a:rPr lang="fr-FR" b="1" dirty="0"/>
              <a:t>: </a:t>
            </a:r>
            <a:r>
              <a:rPr lang="fr-FR" sz="3200" b="1" dirty="0">
                <a:latin typeface="Calibri"/>
                <a:ea typeface="Calibri"/>
                <a:cs typeface="Calibri"/>
              </a:rPr>
              <a:t>Finance:</a:t>
            </a:r>
            <a:endParaRPr lang="fr-FR" sz="3200" dirty="0"/>
          </a:p>
        </p:txBody>
      </p:sp>
      <p:sp>
        <p:nvSpPr>
          <p:cNvPr id="3" name="Espace réservé du contenu 2">
            <a:extLst>
              <a:ext uri="{FF2B5EF4-FFF2-40B4-BE49-F238E27FC236}">
                <a16:creationId xmlns:a16="http://schemas.microsoft.com/office/drawing/2014/main" id="{274F8522-ED47-21B8-34C3-F054CD940ECD}"/>
              </a:ext>
            </a:extLst>
          </p:cNvPr>
          <p:cNvSpPr>
            <a:spLocks noGrp="1"/>
          </p:cNvSpPr>
          <p:nvPr>
            <p:ph idx="1"/>
          </p:nvPr>
        </p:nvSpPr>
        <p:spPr>
          <a:xfrm>
            <a:off x="838200" y="1825625"/>
            <a:ext cx="10515600" cy="4660555"/>
          </a:xfrm>
        </p:spPr>
        <p:txBody>
          <a:bodyPr vert="horz" lIns="91440" tIns="45720" rIns="91440" bIns="45720" rtlCol="0" anchor="t">
            <a:noAutofit/>
          </a:bodyPr>
          <a:lstStyle/>
          <a:p>
            <a:pPr marL="0" indent="0">
              <a:buNone/>
            </a:pPr>
            <a:endParaRPr lang="fr-FR" b="1" dirty="0">
              <a:ea typeface="Calibri"/>
              <a:cs typeface="Calibri"/>
            </a:endParaRPr>
          </a:p>
          <a:p>
            <a:pPr lvl="1"/>
            <a:endParaRPr lang="fr-FR" dirty="0">
              <a:ea typeface="Calibri"/>
              <a:cs typeface="Calibri"/>
            </a:endParaRPr>
          </a:p>
          <a:p>
            <a:endParaRPr lang="fr-FR" b="1" dirty="0">
              <a:ea typeface="Calibri"/>
              <a:cs typeface="Calibri"/>
            </a:endParaRPr>
          </a:p>
          <a:p>
            <a:endParaRPr lang="fr-FR" dirty="0">
              <a:ea typeface="Calibri"/>
              <a:cs typeface="Calibri"/>
            </a:endParaRPr>
          </a:p>
        </p:txBody>
      </p:sp>
      <p:sp>
        <p:nvSpPr>
          <p:cNvPr id="5" name="ZoneTexte 4">
            <a:extLst>
              <a:ext uri="{FF2B5EF4-FFF2-40B4-BE49-F238E27FC236}">
                <a16:creationId xmlns:a16="http://schemas.microsoft.com/office/drawing/2014/main" id="{2E520B54-01B1-169E-E8F1-6C439F0F4E44}"/>
              </a:ext>
            </a:extLst>
          </p:cNvPr>
          <p:cNvSpPr txBox="1"/>
          <p:nvPr/>
        </p:nvSpPr>
        <p:spPr>
          <a:xfrm>
            <a:off x="420131" y="2139778"/>
            <a:ext cx="431868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cs typeface="Calibri"/>
              </a:rPr>
              <a:t>Artificial intelligence (AI) in finance helps drive insights for:</a:t>
            </a:r>
          </a:p>
          <a:p>
            <a:pPr marL="342900" indent="-342900">
              <a:buFont typeface="Arial" panose="020B0604020202020204" pitchFamily="34" charset="0"/>
              <a:buChar char="•"/>
            </a:pPr>
            <a:r>
              <a:rPr lang="en-US" sz="2400" dirty="0">
                <a:latin typeface="Calibri"/>
                <a:cs typeface="Calibri"/>
              </a:rPr>
              <a:t>data analytics, </a:t>
            </a:r>
          </a:p>
          <a:p>
            <a:pPr marL="342900" indent="-342900">
              <a:buFont typeface="Arial" panose="020B0604020202020204" pitchFamily="34" charset="0"/>
              <a:buChar char="•"/>
            </a:pPr>
            <a:r>
              <a:rPr lang="en-US" sz="2400" dirty="0">
                <a:latin typeface="Calibri"/>
                <a:cs typeface="Calibri"/>
              </a:rPr>
              <a:t>performance measurement, predictions and forecasting, </a:t>
            </a:r>
          </a:p>
          <a:p>
            <a:pPr marL="342900" indent="-342900">
              <a:buFont typeface="Arial" panose="020B0604020202020204" pitchFamily="34" charset="0"/>
              <a:buChar char="•"/>
            </a:pPr>
            <a:r>
              <a:rPr lang="en-US" sz="2400" dirty="0">
                <a:latin typeface="Calibri"/>
                <a:cs typeface="Calibri"/>
              </a:rPr>
              <a:t>real-time calculations, </a:t>
            </a:r>
          </a:p>
          <a:p>
            <a:pPr marL="342900" indent="-342900">
              <a:buFont typeface="Arial" panose="020B0604020202020204" pitchFamily="34" charset="0"/>
              <a:buChar char="•"/>
            </a:pPr>
            <a:r>
              <a:rPr lang="en-US" sz="2400" dirty="0">
                <a:latin typeface="Calibri"/>
                <a:cs typeface="Calibri"/>
              </a:rPr>
              <a:t>customer servicing,</a:t>
            </a:r>
          </a:p>
          <a:p>
            <a:pPr marL="342900" indent="-342900">
              <a:buFont typeface="Arial" panose="020B0604020202020204" pitchFamily="34" charset="0"/>
              <a:buChar char="•"/>
            </a:pPr>
            <a:r>
              <a:rPr lang="en-US" sz="2400" dirty="0">
                <a:latin typeface="Calibri"/>
                <a:cs typeface="Calibri"/>
              </a:rPr>
              <a:t>intelligent data retrieval, </a:t>
            </a:r>
          </a:p>
          <a:p>
            <a:pPr marL="342900" indent="-342900">
              <a:buFont typeface="Arial" panose="020B0604020202020204" pitchFamily="34" charset="0"/>
              <a:buChar char="•"/>
            </a:pPr>
            <a:r>
              <a:rPr lang="en-US" sz="2400" dirty="0">
                <a:latin typeface="Calibri"/>
                <a:cs typeface="Calibri"/>
              </a:rPr>
              <a:t>And  more.</a:t>
            </a:r>
          </a:p>
        </p:txBody>
      </p:sp>
      <p:pic>
        <p:nvPicPr>
          <p:cNvPr id="6" name="Image 5" descr="Artificial Intelligence Applications In Financial Services - Jelvix">
            <a:extLst>
              <a:ext uri="{FF2B5EF4-FFF2-40B4-BE49-F238E27FC236}">
                <a16:creationId xmlns:a16="http://schemas.microsoft.com/office/drawing/2014/main" id="{7457BFE7-61CA-D4A2-C840-C7BF3D41872C}"/>
              </a:ext>
            </a:extLst>
          </p:cNvPr>
          <p:cNvPicPr>
            <a:picLocks noChangeAspect="1"/>
          </p:cNvPicPr>
          <p:nvPr/>
        </p:nvPicPr>
        <p:blipFill rotWithShape="1">
          <a:blip r:embed="rId2"/>
          <a:srcRect l="9182" t="-471" r="14545" b="4973"/>
          <a:stretch/>
        </p:blipFill>
        <p:spPr>
          <a:xfrm>
            <a:off x="5327778" y="1250302"/>
            <a:ext cx="6204857" cy="5152374"/>
          </a:xfrm>
          <a:prstGeom prst="rect">
            <a:avLst/>
          </a:prstGeom>
        </p:spPr>
      </p:pic>
    </p:spTree>
    <p:extLst>
      <p:ext uri="{BB962C8B-B14F-4D97-AF65-F5344CB8AC3E}">
        <p14:creationId xmlns:p14="http://schemas.microsoft.com/office/powerpoint/2010/main" val="7922043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3606</TotalTime>
  <Words>1737</Words>
  <Application>Microsoft Office PowerPoint</Application>
  <PresentationFormat>Grand écran</PresentationFormat>
  <Paragraphs>132</Paragraphs>
  <Slides>20</Slides>
  <Notes>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20</vt:i4>
      </vt:variant>
    </vt:vector>
  </HeadingPairs>
  <TitlesOfParts>
    <vt:vector size="28" baseType="lpstr">
      <vt:lpstr>Arial</vt:lpstr>
      <vt:lpstr>Calibri</vt:lpstr>
      <vt:lpstr>Calibri Light</vt:lpstr>
      <vt:lpstr>Söhne</vt:lpstr>
      <vt:lpstr>source-serif-pro</vt:lpstr>
      <vt:lpstr>TradeGothic</vt:lpstr>
      <vt:lpstr>Wingdings</vt:lpstr>
      <vt:lpstr>Thème Office</vt:lpstr>
      <vt:lpstr>Innovative Projects in AI</vt:lpstr>
      <vt:lpstr> Introduction to Innovative AI Projects:</vt:lpstr>
      <vt:lpstr>Main components of Innovative projects in AI</vt:lpstr>
      <vt:lpstr>Ideation: </vt:lpstr>
      <vt:lpstr>Development:</vt:lpstr>
      <vt:lpstr>Deployment:</vt:lpstr>
      <vt:lpstr>Présentation PowerPoint</vt:lpstr>
      <vt:lpstr>Case Studies:Healthcare:</vt:lpstr>
      <vt:lpstr>Case Studies: Finance:</vt:lpstr>
      <vt:lpstr>Case Studies: Education</vt:lpstr>
      <vt:lpstr>Case Studies: autonomuous vehicle</vt:lpstr>
      <vt:lpstr>Case Studies: AI and Drones</vt:lpstr>
      <vt:lpstr>Designing innovative AI projects</vt:lpstr>
      <vt:lpstr>Designing innovative AI projects</vt:lpstr>
      <vt:lpstr>Designing innovative AI projects</vt:lpstr>
      <vt:lpstr>Designing innovative AI projects</vt:lpstr>
      <vt:lpstr>Design processes methods</vt:lpstr>
      <vt:lpstr>Design Thinking: </vt:lpstr>
      <vt:lpstr>User-Centered Design (UCD):</vt:lpstr>
      <vt:lpstr>Agile Methodology: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LAYEB</dc:creator>
  <cp:lastModifiedBy>abdesslem layeb</cp:lastModifiedBy>
  <cp:revision>180</cp:revision>
  <dcterms:created xsi:type="dcterms:W3CDTF">2024-02-04T10:36:26Z</dcterms:created>
  <dcterms:modified xsi:type="dcterms:W3CDTF">2024-02-14T20:15:59Z</dcterms:modified>
</cp:coreProperties>
</file>